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835" r:id="rId3"/>
    <p:sldId id="820" r:id="rId4"/>
    <p:sldId id="403" r:id="rId5"/>
    <p:sldId id="404" r:id="rId6"/>
    <p:sldId id="405" r:id="rId7"/>
    <p:sldId id="826" r:id="rId8"/>
    <p:sldId id="801" r:id="rId9"/>
    <p:sldId id="800" r:id="rId10"/>
    <p:sldId id="807" r:id="rId11"/>
    <p:sldId id="805" r:id="rId12"/>
    <p:sldId id="809" r:id="rId13"/>
    <p:sldId id="836" r:id="rId14"/>
    <p:sldId id="35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i anahata" initials="ha" lastIdx="1" clrIdx="0">
    <p:extLst>
      <p:ext uri="{19B8F6BF-5375-455C-9EA6-DF929625EA0E}">
        <p15:presenceInfo xmlns:p15="http://schemas.microsoft.com/office/powerpoint/2012/main" userId="a697dd0507fe8d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7D7"/>
    <a:srgbClr val="C78383"/>
    <a:srgbClr val="B14D4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066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7A196-9C2B-479E-AA2E-29BC39CD1B49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A0A0E9F-235B-421E-A641-2CB929031DBB}">
      <dgm:prSet/>
      <dgm:spPr/>
      <dgm:t>
        <a:bodyPr/>
        <a:lstStyle/>
        <a:p>
          <a:endParaRPr lang="en-US" dirty="0"/>
        </a:p>
      </dgm:t>
    </dgm:pt>
    <dgm:pt modelId="{9FB0EBF3-B335-4802-8D60-F19F67FDA023}" type="parTrans" cxnId="{F61B33B1-9641-41A4-AE0B-2AADE79C2F1D}">
      <dgm:prSet/>
      <dgm:spPr/>
      <dgm:t>
        <a:bodyPr/>
        <a:lstStyle/>
        <a:p>
          <a:endParaRPr lang="en-US"/>
        </a:p>
      </dgm:t>
    </dgm:pt>
    <dgm:pt modelId="{B0240C27-89DE-4838-B75F-F956DC998248}" type="sibTrans" cxnId="{F61B33B1-9641-41A4-AE0B-2AADE79C2F1D}">
      <dgm:prSet/>
      <dgm:spPr/>
      <dgm:t>
        <a:bodyPr/>
        <a:lstStyle/>
        <a:p>
          <a:endParaRPr lang="en-US"/>
        </a:p>
      </dgm:t>
    </dgm:pt>
    <dgm:pt modelId="{65F83791-66EA-4654-BBB2-2C74E5FF78BA}">
      <dgm:prSet/>
      <dgm:spPr/>
      <dgm:t>
        <a:bodyPr/>
        <a:lstStyle/>
        <a:p>
          <a:r>
            <a:rPr lang="en-US" b="1" dirty="0"/>
            <a:t>PKOP : Modal </a:t>
          </a:r>
          <a:r>
            <a:rPr lang="en-US" b="1" dirty="0" err="1"/>
            <a:t>Kerja</a:t>
          </a:r>
          <a:r>
            <a:rPr lang="en-US" b="1" dirty="0"/>
            <a:t> &amp; </a:t>
          </a:r>
          <a:r>
            <a:rPr lang="en-US" b="1" dirty="0" err="1"/>
            <a:t>Investasi</a:t>
          </a:r>
          <a:endParaRPr lang="en-US" dirty="0"/>
        </a:p>
      </dgm:t>
    </dgm:pt>
    <dgm:pt modelId="{F51AF28A-3EB7-4FF6-9FD3-33E0AAFC031C}" type="parTrans" cxnId="{16F92AD0-784E-470E-939C-1147B231F06B}">
      <dgm:prSet/>
      <dgm:spPr/>
      <dgm:t>
        <a:bodyPr/>
        <a:lstStyle/>
        <a:p>
          <a:endParaRPr lang="en-US"/>
        </a:p>
      </dgm:t>
    </dgm:pt>
    <dgm:pt modelId="{302C165A-2769-4112-804F-64FCCBCA98C8}" type="sibTrans" cxnId="{16F92AD0-784E-470E-939C-1147B231F06B}">
      <dgm:prSet/>
      <dgm:spPr/>
      <dgm:t>
        <a:bodyPr/>
        <a:lstStyle/>
        <a:p>
          <a:endParaRPr lang="en-US"/>
        </a:p>
      </dgm:t>
    </dgm:pt>
    <dgm:pt modelId="{52012F03-6EC6-45D3-85C5-36C4BBFCA6B1}">
      <dgm:prSet/>
      <dgm:spPr/>
      <dgm:t>
        <a:bodyPr/>
        <a:lstStyle/>
        <a:p>
          <a:r>
            <a:rPr lang="en-US" b="1" dirty="0"/>
            <a:t>PKPA executing : Modal </a:t>
          </a:r>
          <a:r>
            <a:rPr lang="en-US" b="1" dirty="0" err="1"/>
            <a:t>Kerja</a:t>
          </a:r>
          <a:endParaRPr lang="en-US" dirty="0"/>
        </a:p>
      </dgm:t>
    </dgm:pt>
    <dgm:pt modelId="{CE88EB1F-6C10-4651-A775-846D5CB1A34D}" type="parTrans" cxnId="{B912F5B1-C227-4D44-A294-6A0416BA739E}">
      <dgm:prSet/>
      <dgm:spPr/>
      <dgm:t>
        <a:bodyPr/>
        <a:lstStyle/>
        <a:p>
          <a:endParaRPr lang="en-US"/>
        </a:p>
      </dgm:t>
    </dgm:pt>
    <dgm:pt modelId="{34F3DAC2-7E0B-49E4-880C-80F83394DC1B}" type="sibTrans" cxnId="{B912F5B1-C227-4D44-A294-6A0416BA739E}">
      <dgm:prSet/>
      <dgm:spPr/>
      <dgm:t>
        <a:bodyPr/>
        <a:lstStyle/>
        <a:p>
          <a:endParaRPr lang="en-US"/>
        </a:p>
      </dgm:t>
    </dgm:pt>
    <dgm:pt modelId="{CE638692-10A1-43F8-8A22-CA319C32DADF}">
      <dgm:prSet/>
      <dgm:spPr/>
      <dgm:t>
        <a:bodyPr/>
        <a:lstStyle/>
        <a:p>
          <a:r>
            <a:rPr lang="en-US" b="1"/>
            <a:t>PKPA Channeling : Konsumtif</a:t>
          </a:r>
          <a:endParaRPr lang="en-US"/>
        </a:p>
      </dgm:t>
    </dgm:pt>
    <dgm:pt modelId="{E5CC3C99-6F8E-4DAE-8519-20AE649DC25B}" type="parTrans" cxnId="{C2872CD5-4BEB-4D36-A3D0-B1061AAC2D4F}">
      <dgm:prSet/>
      <dgm:spPr/>
      <dgm:t>
        <a:bodyPr/>
        <a:lstStyle/>
        <a:p>
          <a:endParaRPr lang="en-US"/>
        </a:p>
      </dgm:t>
    </dgm:pt>
    <dgm:pt modelId="{F10DF9FD-EEBD-4CB4-8871-A0AA5DE614F4}" type="sibTrans" cxnId="{C2872CD5-4BEB-4D36-A3D0-B1061AAC2D4F}">
      <dgm:prSet/>
      <dgm:spPr/>
      <dgm:t>
        <a:bodyPr/>
        <a:lstStyle/>
        <a:p>
          <a:endParaRPr lang="en-US"/>
        </a:p>
      </dgm:t>
    </dgm:pt>
    <dgm:pt modelId="{7A04F39D-55C2-8646-84F3-B257F5A2DE73}" type="pres">
      <dgm:prSet presAssocID="{F3D7A196-9C2B-479E-AA2E-29BC39CD1B49}" presName="vert0" presStyleCnt="0">
        <dgm:presLayoutVars>
          <dgm:dir/>
          <dgm:animOne val="branch"/>
          <dgm:animLvl val="lvl"/>
        </dgm:presLayoutVars>
      </dgm:prSet>
      <dgm:spPr/>
    </dgm:pt>
    <dgm:pt modelId="{CB0EE7C9-1615-F94B-AA8C-0E7A9A523C23}" type="pres">
      <dgm:prSet presAssocID="{65F83791-66EA-4654-BBB2-2C74E5FF78BA}" presName="thickLine" presStyleLbl="alignNode1" presStyleIdx="0" presStyleCnt="4"/>
      <dgm:spPr/>
    </dgm:pt>
    <dgm:pt modelId="{9C49D052-800F-D94C-B185-AF290012B188}" type="pres">
      <dgm:prSet presAssocID="{65F83791-66EA-4654-BBB2-2C74E5FF78BA}" presName="horz1" presStyleCnt="0"/>
      <dgm:spPr/>
    </dgm:pt>
    <dgm:pt modelId="{11759A65-4A49-7642-8703-7E5851DB1852}" type="pres">
      <dgm:prSet presAssocID="{65F83791-66EA-4654-BBB2-2C74E5FF78BA}" presName="tx1" presStyleLbl="revTx" presStyleIdx="0" presStyleCnt="4"/>
      <dgm:spPr/>
    </dgm:pt>
    <dgm:pt modelId="{9A3B1475-0184-C547-8E30-B6897A2A6AD2}" type="pres">
      <dgm:prSet presAssocID="{65F83791-66EA-4654-BBB2-2C74E5FF78BA}" presName="vert1" presStyleCnt="0"/>
      <dgm:spPr/>
    </dgm:pt>
    <dgm:pt modelId="{21A1F143-D68E-F348-BA05-B6B1A77D0FC0}" type="pres">
      <dgm:prSet presAssocID="{52012F03-6EC6-45D3-85C5-36C4BBFCA6B1}" presName="thickLine" presStyleLbl="alignNode1" presStyleIdx="1" presStyleCnt="4"/>
      <dgm:spPr/>
    </dgm:pt>
    <dgm:pt modelId="{9BF7C775-FE19-7A44-BD44-648E19D4DF99}" type="pres">
      <dgm:prSet presAssocID="{52012F03-6EC6-45D3-85C5-36C4BBFCA6B1}" presName="horz1" presStyleCnt="0"/>
      <dgm:spPr/>
    </dgm:pt>
    <dgm:pt modelId="{0F5ABFF2-64BB-3D41-B089-F2927263B6CB}" type="pres">
      <dgm:prSet presAssocID="{52012F03-6EC6-45D3-85C5-36C4BBFCA6B1}" presName="tx1" presStyleLbl="revTx" presStyleIdx="1" presStyleCnt="4"/>
      <dgm:spPr/>
    </dgm:pt>
    <dgm:pt modelId="{D72F9AE4-5491-8948-937B-E9B8FB989FF7}" type="pres">
      <dgm:prSet presAssocID="{52012F03-6EC6-45D3-85C5-36C4BBFCA6B1}" presName="vert1" presStyleCnt="0"/>
      <dgm:spPr/>
    </dgm:pt>
    <dgm:pt modelId="{499253F1-C70E-D047-845A-83CBC5E5631B}" type="pres">
      <dgm:prSet presAssocID="{CE638692-10A1-43F8-8A22-CA319C32DADF}" presName="thickLine" presStyleLbl="alignNode1" presStyleIdx="2" presStyleCnt="4"/>
      <dgm:spPr/>
    </dgm:pt>
    <dgm:pt modelId="{E26E531F-D4EF-5B43-8865-A442516613AB}" type="pres">
      <dgm:prSet presAssocID="{CE638692-10A1-43F8-8A22-CA319C32DADF}" presName="horz1" presStyleCnt="0"/>
      <dgm:spPr/>
    </dgm:pt>
    <dgm:pt modelId="{48C17BB4-43BC-2346-A6B1-68DAF66F0870}" type="pres">
      <dgm:prSet presAssocID="{CE638692-10A1-43F8-8A22-CA319C32DADF}" presName="tx1" presStyleLbl="revTx" presStyleIdx="2" presStyleCnt="4"/>
      <dgm:spPr/>
    </dgm:pt>
    <dgm:pt modelId="{874DCF45-0FB8-A843-834B-7A17AE37A90A}" type="pres">
      <dgm:prSet presAssocID="{CE638692-10A1-43F8-8A22-CA319C32DADF}" presName="vert1" presStyleCnt="0"/>
      <dgm:spPr/>
    </dgm:pt>
    <dgm:pt modelId="{0974D6D6-6818-4343-A2A2-2AAB5D6DD526}" type="pres">
      <dgm:prSet presAssocID="{0A0A0E9F-235B-421E-A641-2CB929031DBB}" presName="thickLine" presStyleLbl="alignNode1" presStyleIdx="3" presStyleCnt="4"/>
      <dgm:spPr/>
    </dgm:pt>
    <dgm:pt modelId="{0EE3DEAC-08EA-294C-9606-AE6E2D3C8D2A}" type="pres">
      <dgm:prSet presAssocID="{0A0A0E9F-235B-421E-A641-2CB929031DBB}" presName="horz1" presStyleCnt="0"/>
      <dgm:spPr/>
    </dgm:pt>
    <dgm:pt modelId="{AA4D7282-811A-5349-9CD3-BBDE62D082FB}" type="pres">
      <dgm:prSet presAssocID="{0A0A0E9F-235B-421E-A641-2CB929031DBB}" presName="tx1" presStyleLbl="revTx" presStyleIdx="3" presStyleCnt="4"/>
      <dgm:spPr/>
    </dgm:pt>
    <dgm:pt modelId="{E84A4BFA-C856-2D41-B8B9-C6E41E67AA44}" type="pres">
      <dgm:prSet presAssocID="{0A0A0E9F-235B-421E-A641-2CB929031DBB}" presName="vert1" presStyleCnt="0"/>
      <dgm:spPr/>
    </dgm:pt>
  </dgm:ptLst>
  <dgm:cxnLst>
    <dgm:cxn modelId="{4AB0462A-E8D7-4F45-A9B1-35F01AF4F43E}" type="presOf" srcId="{CE638692-10A1-43F8-8A22-CA319C32DADF}" destId="{48C17BB4-43BC-2346-A6B1-68DAF66F0870}" srcOrd="0" destOrd="0" presId="urn:microsoft.com/office/officeart/2008/layout/LinedList"/>
    <dgm:cxn modelId="{5D19FA2C-1CFE-4544-8AC2-29CFF0C21DCD}" type="presOf" srcId="{65F83791-66EA-4654-BBB2-2C74E5FF78BA}" destId="{11759A65-4A49-7642-8703-7E5851DB1852}" srcOrd="0" destOrd="0" presId="urn:microsoft.com/office/officeart/2008/layout/LinedList"/>
    <dgm:cxn modelId="{5CC64636-4DD3-C54F-9754-B83BC17E02A2}" type="presOf" srcId="{0A0A0E9F-235B-421E-A641-2CB929031DBB}" destId="{AA4D7282-811A-5349-9CD3-BBDE62D082FB}" srcOrd="0" destOrd="0" presId="urn:microsoft.com/office/officeart/2008/layout/LinedList"/>
    <dgm:cxn modelId="{70CB8848-C788-2947-8310-A8C219EDA571}" type="presOf" srcId="{52012F03-6EC6-45D3-85C5-36C4BBFCA6B1}" destId="{0F5ABFF2-64BB-3D41-B089-F2927263B6CB}" srcOrd="0" destOrd="0" presId="urn:microsoft.com/office/officeart/2008/layout/LinedList"/>
    <dgm:cxn modelId="{6F0821AF-9325-CA4E-AF7D-370A85620262}" type="presOf" srcId="{F3D7A196-9C2B-479E-AA2E-29BC39CD1B49}" destId="{7A04F39D-55C2-8646-84F3-B257F5A2DE73}" srcOrd="0" destOrd="0" presId="urn:microsoft.com/office/officeart/2008/layout/LinedList"/>
    <dgm:cxn modelId="{F61B33B1-9641-41A4-AE0B-2AADE79C2F1D}" srcId="{F3D7A196-9C2B-479E-AA2E-29BC39CD1B49}" destId="{0A0A0E9F-235B-421E-A641-2CB929031DBB}" srcOrd="3" destOrd="0" parTransId="{9FB0EBF3-B335-4802-8D60-F19F67FDA023}" sibTransId="{B0240C27-89DE-4838-B75F-F956DC998248}"/>
    <dgm:cxn modelId="{B912F5B1-C227-4D44-A294-6A0416BA739E}" srcId="{F3D7A196-9C2B-479E-AA2E-29BC39CD1B49}" destId="{52012F03-6EC6-45D3-85C5-36C4BBFCA6B1}" srcOrd="1" destOrd="0" parTransId="{CE88EB1F-6C10-4651-A775-846D5CB1A34D}" sibTransId="{34F3DAC2-7E0B-49E4-880C-80F83394DC1B}"/>
    <dgm:cxn modelId="{16F92AD0-784E-470E-939C-1147B231F06B}" srcId="{F3D7A196-9C2B-479E-AA2E-29BC39CD1B49}" destId="{65F83791-66EA-4654-BBB2-2C74E5FF78BA}" srcOrd="0" destOrd="0" parTransId="{F51AF28A-3EB7-4FF6-9FD3-33E0AAFC031C}" sibTransId="{302C165A-2769-4112-804F-64FCCBCA98C8}"/>
    <dgm:cxn modelId="{C2872CD5-4BEB-4D36-A3D0-B1061AAC2D4F}" srcId="{F3D7A196-9C2B-479E-AA2E-29BC39CD1B49}" destId="{CE638692-10A1-43F8-8A22-CA319C32DADF}" srcOrd="2" destOrd="0" parTransId="{E5CC3C99-6F8E-4DAE-8519-20AE649DC25B}" sibTransId="{F10DF9FD-EEBD-4CB4-8871-A0AA5DE614F4}"/>
    <dgm:cxn modelId="{7BB52C74-B99E-8E4F-A24D-23782C6BFAAC}" type="presParOf" srcId="{7A04F39D-55C2-8646-84F3-B257F5A2DE73}" destId="{CB0EE7C9-1615-F94B-AA8C-0E7A9A523C23}" srcOrd="0" destOrd="0" presId="urn:microsoft.com/office/officeart/2008/layout/LinedList"/>
    <dgm:cxn modelId="{DEF73534-39CB-0C4F-BE20-05395CE41D2F}" type="presParOf" srcId="{7A04F39D-55C2-8646-84F3-B257F5A2DE73}" destId="{9C49D052-800F-D94C-B185-AF290012B188}" srcOrd="1" destOrd="0" presId="urn:microsoft.com/office/officeart/2008/layout/LinedList"/>
    <dgm:cxn modelId="{6CCA43AB-271A-0D4A-AEED-CFC35B754050}" type="presParOf" srcId="{9C49D052-800F-D94C-B185-AF290012B188}" destId="{11759A65-4A49-7642-8703-7E5851DB1852}" srcOrd="0" destOrd="0" presId="urn:microsoft.com/office/officeart/2008/layout/LinedList"/>
    <dgm:cxn modelId="{71961A70-D4F1-4E47-87FF-1724BC58D902}" type="presParOf" srcId="{9C49D052-800F-D94C-B185-AF290012B188}" destId="{9A3B1475-0184-C547-8E30-B6897A2A6AD2}" srcOrd="1" destOrd="0" presId="urn:microsoft.com/office/officeart/2008/layout/LinedList"/>
    <dgm:cxn modelId="{87563BB7-12FF-4F4C-AED4-2370EBBE45BF}" type="presParOf" srcId="{7A04F39D-55C2-8646-84F3-B257F5A2DE73}" destId="{21A1F143-D68E-F348-BA05-B6B1A77D0FC0}" srcOrd="2" destOrd="0" presId="urn:microsoft.com/office/officeart/2008/layout/LinedList"/>
    <dgm:cxn modelId="{31BF3362-5525-9A46-9B43-97022E479AA8}" type="presParOf" srcId="{7A04F39D-55C2-8646-84F3-B257F5A2DE73}" destId="{9BF7C775-FE19-7A44-BD44-648E19D4DF99}" srcOrd="3" destOrd="0" presId="urn:microsoft.com/office/officeart/2008/layout/LinedList"/>
    <dgm:cxn modelId="{03AB4660-26C5-7F4D-ADA0-2D51D463537D}" type="presParOf" srcId="{9BF7C775-FE19-7A44-BD44-648E19D4DF99}" destId="{0F5ABFF2-64BB-3D41-B089-F2927263B6CB}" srcOrd="0" destOrd="0" presId="urn:microsoft.com/office/officeart/2008/layout/LinedList"/>
    <dgm:cxn modelId="{9C62A8FD-E464-1A4A-B9A9-2E7ABB31BB63}" type="presParOf" srcId="{9BF7C775-FE19-7A44-BD44-648E19D4DF99}" destId="{D72F9AE4-5491-8948-937B-E9B8FB989FF7}" srcOrd="1" destOrd="0" presId="urn:microsoft.com/office/officeart/2008/layout/LinedList"/>
    <dgm:cxn modelId="{C448FDCC-BBC7-E94D-A197-5CBB066519D7}" type="presParOf" srcId="{7A04F39D-55C2-8646-84F3-B257F5A2DE73}" destId="{499253F1-C70E-D047-845A-83CBC5E5631B}" srcOrd="4" destOrd="0" presId="urn:microsoft.com/office/officeart/2008/layout/LinedList"/>
    <dgm:cxn modelId="{39D260AA-0F18-F44C-8184-59BDE72ED1F9}" type="presParOf" srcId="{7A04F39D-55C2-8646-84F3-B257F5A2DE73}" destId="{E26E531F-D4EF-5B43-8865-A442516613AB}" srcOrd="5" destOrd="0" presId="urn:microsoft.com/office/officeart/2008/layout/LinedList"/>
    <dgm:cxn modelId="{69AABEEB-1378-B744-8113-2C6DD89B1E97}" type="presParOf" srcId="{E26E531F-D4EF-5B43-8865-A442516613AB}" destId="{48C17BB4-43BC-2346-A6B1-68DAF66F0870}" srcOrd="0" destOrd="0" presId="urn:microsoft.com/office/officeart/2008/layout/LinedList"/>
    <dgm:cxn modelId="{F89297C2-5E03-CD45-82DE-DE14D975920C}" type="presParOf" srcId="{E26E531F-D4EF-5B43-8865-A442516613AB}" destId="{874DCF45-0FB8-A843-834B-7A17AE37A90A}" srcOrd="1" destOrd="0" presId="urn:microsoft.com/office/officeart/2008/layout/LinedList"/>
    <dgm:cxn modelId="{BCDF5237-9562-404B-B41C-E08DFA3604AA}" type="presParOf" srcId="{7A04F39D-55C2-8646-84F3-B257F5A2DE73}" destId="{0974D6D6-6818-4343-A2A2-2AAB5D6DD526}" srcOrd="6" destOrd="0" presId="urn:microsoft.com/office/officeart/2008/layout/LinedList"/>
    <dgm:cxn modelId="{7FDF4EF7-53E3-E14B-8A9C-5B7E403EB218}" type="presParOf" srcId="{7A04F39D-55C2-8646-84F3-B257F5A2DE73}" destId="{0EE3DEAC-08EA-294C-9606-AE6E2D3C8D2A}" srcOrd="7" destOrd="0" presId="urn:microsoft.com/office/officeart/2008/layout/LinedList"/>
    <dgm:cxn modelId="{034A58F1-CEFB-6140-BFBC-2D3A4ACC4782}" type="presParOf" srcId="{0EE3DEAC-08EA-294C-9606-AE6E2D3C8D2A}" destId="{AA4D7282-811A-5349-9CD3-BBDE62D082FB}" srcOrd="0" destOrd="0" presId="urn:microsoft.com/office/officeart/2008/layout/LinedList"/>
    <dgm:cxn modelId="{B520369F-D694-0F43-A594-FCCCF3C630B0}" type="presParOf" srcId="{0EE3DEAC-08EA-294C-9606-AE6E2D3C8D2A}" destId="{E84A4BFA-C856-2D41-B8B9-C6E41E67AA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EE7C9-1615-F94B-AA8C-0E7A9A523C23}">
      <dsp:nvSpPr>
        <dsp:cNvPr id="0" name=""/>
        <dsp:cNvSpPr/>
      </dsp:nvSpPr>
      <dsp:spPr>
        <a:xfrm>
          <a:off x="0" y="0"/>
          <a:ext cx="38221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1759A65-4A49-7642-8703-7E5851DB1852}">
      <dsp:nvSpPr>
        <dsp:cNvPr id="0" name=""/>
        <dsp:cNvSpPr/>
      </dsp:nvSpPr>
      <dsp:spPr>
        <a:xfrm>
          <a:off x="0" y="0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PKOP : Modal </a:t>
          </a:r>
          <a:r>
            <a:rPr lang="en-US" sz="2600" b="1" kern="1200" dirty="0" err="1"/>
            <a:t>Kerja</a:t>
          </a:r>
          <a:r>
            <a:rPr lang="en-US" sz="2600" b="1" kern="1200" dirty="0"/>
            <a:t> &amp; </a:t>
          </a:r>
          <a:r>
            <a:rPr lang="en-US" sz="2600" b="1" kern="1200" dirty="0" err="1"/>
            <a:t>Investasi</a:t>
          </a:r>
          <a:endParaRPr lang="en-US" sz="2600" kern="1200" dirty="0"/>
        </a:p>
      </dsp:txBody>
      <dsp:txXfrm>
        <a:off x="0" y="0"/>
        <a:ext cx="3822189" cy="935690"/>
      </dsp:txXfrm>
    </dsp:sp>
    <dsp:sp modelId="{21A1F143-D68E-F348-BA05-B6B1A77D0FC0}">
      <dsp:nvSpPr>
        <dsp:cNvPr id="0" name=""/>
        <dsp:cNvSpPr/>
      </dsp:nvSpPr>
      <dsp:spPr>
        <a:xfrm>
          <a:off x="0" y="935690"/>
          <a:ext cx="38221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F5ABFF2-64BB-3D41-B089-F2927263B6CB}">
      <dsp:nvSpPr>
        <dsp:cNvPr id="0" name=""/>
        <dsp:cNvSpPr/>
      </dsp:nvSpPr>
      <dsp:spPr>
        <a:xfrm>
          <a:off x="0" y="935690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PKPA executing : Modal </a:t>
          </a:r>
          <a:r>
            <a:rPr lang="en-US" sz="2600" b="1" kern="1200" dirty="0" err="1"/>
            <a:t>Kerja</a:t>
          </a:r>
          <a:endParaRPr lang="en-US" sz="2600" kern="1200" dirty="0"/>
        </a:p>
      </dsp:txBody>
      <dsp:txXfrm>
        <a:off x="0" y="935690"/>
        <a:ext cx="3822189" cy="935690"/>
      </dsp:txXfrm>
    </dsp:sp>
    <dsp:sp modelId="{499253F1-C70E-D047-845A-83CBC5E5631B}">
      <dsp:nvSpPr>
        <dsp:cNvPr id="0" name=""/>
        <dsp:cNvSpPr/>
      </dsp:nvSpPr>
      <dsp:spPr>
        <a:xfrm>
          <a:off x="0" y="1871381"/>
          <a:ext cx="38221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8C17BB4-43BC-2346-A6B1-68DAF66F0870}">
      <dsp:nvSpPr>
        <dsp:cNvPr id="0" name=""/>
        <dsp:cNvSpPr/>
      </dsp:nvSpPr>
      <dsp:spPr>
        <a:xfrm>
          <a:off x="0" y="1871381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PKPA Channeling : Konsumtif</a:t>
          </a:r>
          <a:endParaRPr lang="en-US" sz="2600" kern="1200"/>
        </a:p>
      </dsp:txBody>
      <dsp:txXfrm>
        <a:off x="0" y="1871381"/>
        <a:ext cx="3822189" cy="935690"/>
      </dsp:txXfrm>
    </dsp:sp>
    <dsp:sp modelId="{0974D6D6-6818-4343-A2A2-2AAB5D6DD526}">
      <dsp:nvSpPr>
        <dsp:cNvPr id="0" name=""/>
        <dsp:cNvSpPr/>
      </dsp:nvSpPr>
      <dsp:spPr>
        <a:xfrm>
          <a:off x="0" y="2807071"/>
          <a:ext cx="382218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4D7282-811A-5349-9CD3-BBDE62D082FB}">
      <dsp:nvSpPr>
        <dsp:cNvPr id="0" name=""/>
        <dsp:cNvSpPr/>
      </dsp:nvSpPr>
      <dsp:spPr>
        <a:xfrm>
          <a:off x="0" y="2807071"/>
          <a:ext cx="3822189" cy="935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0" y="2807071"/>
        <a:ext cx="3822189" cy="93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41A27-1740-4195-A894-34A2E2E1B425}" type="datetimeFigureOut">
              <a:rPr lang="en-ID" smtClean="0"/>
              <a:t>09/08/2023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AC86A-3173-49C0-9634-8E0129063E1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3886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964B-C820-4D4F-861D-ACA375D00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327DF-7730-4F10-86DA-E7A74EC12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711B4-7DF5-4EB9-A545-997D6536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3BB2-4791-4717-BCF8-4BC13386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15B5B-5186-463F-8C0F-1CF85F0D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6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978F-E550-4FBC-9540-4AC55EF7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9922C-110C-4CD2-9921-14611224C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EF5AE-A903-48F0-89E3-74E31E646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CC6D-1FEA-4257-8B42-10022FC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1DD52-E176-47FA-9C1C-46879505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94491C-1D0E-4E78-A4DE-9FF1BF273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E15D3-C95A-474C-8752-29B2CEE21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3BF37-B12D-4EA0-AFA0-9C38A76A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23174-A128-45C6-BB9B-2D90D2F6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A64F7-3617-48D3-B627-94EF62427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8" y="3886202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1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342EE-416E-4CDA-8C4A-7F8A56B2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CA0BB-E4F2-4D48-A352-4D3612D8F9DD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29E6-FB9D-4DAE-84AF-4C7E47F4F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3040-C86C-4128-96EC-9D6BFE87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4C04-0C55-411C-88E8-D3A412291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426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5BAD0-2D50-4FDC-BCEE-88E29781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A967-D41E-4535-ACB8-532D5EAC19FA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151A-A582-4A90-9613-D153D75C7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332D-998B-40AF-92DD-089A69E4B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BA86C-87A2-443D-B5C4-6CDEED825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40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5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269">
                <a:solidFill>
                  <a:schemeClr val="tx1">
                    <a:tint val="75000"/>
                  </a:schemeClr>
                </a:solidFill>
              </a:defRPr>
            </a:lvl1pPr>
            <a:lvl2pPr marL="516738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2pPr>
            <a:lvl3pPr marL="1033476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550214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4pPr>
            <a:lvl5pPr marL="2066952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5pPr>
            <a:lvl6pPr marL="2583689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6pPr>
            <a:lvl7pPr marL="3100426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7pPr>
            <a:lvl8pPr marL="3617165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8pPr>
            <a:lvl9pPr marL="4133903" indent="0">
              <a:buNone/>
              <a:defRPr sz="16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5F27E-7169-478A-A0A7-45836A7F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F9DF-DCF1-43F2-9593-F94B055A6B1A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EADA4-9616-467D-8214-005DEB0E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F9427-7515-43D1-A061-8542395A5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B7BE6-F085-436B-A792-F444124D60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72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1" y="1600204"/>
            <a:ext cx="5384799" cy="4525963"/>
          </a:xfrm>
        </p:spPr>
        <p:txBody>
          <a:bodyPr/>
          <a:lstStyle>
            <a:lvl1pPr>
              <a:defRPr sz="3119"/>
            </a:lvl1pPr>
            <a:lvl2pPr>
              <a:defRPr sz="2741"/>
            </a:lvl2pPr>
            <a:lvl3pPr>
              <a:defRPr sz="2269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11" y="1600204"/>
            <a:ext cx="5384799" cy="4525963"/>
          </a:xfrm>
        </p:spPr>
        <p:txBody>
          <a:bodyPr/>
          <a:lstStyle>
            <a:lvl1pPr>
              <a:defRPr sz="3119"/>
            </a:lvl1pPr>
            <a:lvl2pPr>
              <a:defRPr sz="2741"/>
            </a:lvl2pPr>
            <a:lvl3pPr>
              <a:defRPr sz="2269"/>
            </a:lvl3pPr>
            <a:lvl4pPr>
              <a:defRPr sz="2080"/>
            </a:lvl4pPr>
            <a:lvl5pPr>
              <a:defRPr sz="2080"/>
            </a:lvl5pPr>
            <a:lvl6pPr>
              <a:defRPr sz="2080"/>
            </a:lvl6pPr>
            <a:lvl7pPr>
              <a:defRPr sz="2080"/>
            </a:lvl7pPr>
            <a:lvl8pPr>
              <a:defRPr sz="2080"/>
            </a:lvl8pPr>
            <a:lvl9pPr>
              <a:defRPr sz="20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94AADD-C7A0-4548-B072-25138D240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B33D-1DF5-410D-AE11-D330C863B8DD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0712B2-9F8B-4272-B432-B5666DFF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316B77-A733-4DAB-BDD1-3494BCF2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03D6-1996-4A4D-A817-62F574209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301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8"/>
            <a:ext cx="5386917" cy="639762"/>
          </a:xfrm>
        </p:spPr>
        <p:txBody>
          <a:bodyPr anchor="b"/>
          <a:lstStyle>
            <a:lvl1pPr marL="0" indent="0">
              <a:buNone/>
              <a:defRPr sz="2741" b="1"/>
            </a:lvl1pPr>
            <a:lvl2pPr marL="516738" indent="0">
              <a:buNone/>
              <a:defRPr sz="2269" b="1"/>
            </a:lvl2pPr>
            <a:lvl3pPr marL="1033476" indent="0">
              <a:buNone/>
              <a:defRPr sz="2080" b="1"/>
            </a:lvl3pPr>
            <a:lvl4pPr marL="1550214" indent="0">
              <a:buNone/>
              <a:defRPr sz="1796" b="1"/>
            </a:lvl4pPr>
            <a:lvl5pPr marL="2066952" indent="0">
              <a:buNone/>
              <a:defRPr sz="1796" b="1"/>
            </a:lvl5pPr>
            <a:lvl6pPr marL="2583689" indent="0">
              <a:buNone/>
              <a:defRPr sz="1796" b="1"/>
            </a:lvl6pPr>
            <a:lvl7pPr marL="3100426" indent="0">
              <a:buNone/>
              <a:defRPr sz="1796" b="1"/>
            </a:lvl7pPr>
            <a:lvl8pPr marL="3617165" indent="0">
              <a:buNone/>
              <a:defRPr sz="1796" b="1"/>
            </a:lvl8pPr>
            <a:lvl9pPr marL="4133903" indent="0">
              <a:buNone/>
              <a:defRPr sz="17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81"/>
            <a:ext cx="5386917" cy="3951288"/>
          </a:xfrm>
        </p:spPr>
        <p:txBody>
          <a:bodyPr/>
          <a:lstStyle>
            <a:lvl1pPr>
              <a:defRPr sz="2741"/>
            </a:lvl1pPr>
            <a:lvl2pPr>
              <a:defRPr sz="2269"/>
            </a:lvl2pPr>
            <a:lvl3pPr>
              <a:defRPr sz="2080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8"/>
            <a:ext cx="5389034" cy="639762"/>
          </a:xfrm>
        </p:spPr>
        <p:txBody>
          <a:bodyPr anchor="b"/>
          <a:lstStyle>
            <a:lvl1pPr marL="0" indent="0">
              <a:buNone/>
              <a:defRPr sz="2741" b="1"/>
            </a:lvl1pPr>
            <a:lvl2pPr marL="516738" indent="0">
              <a:buNone/>
              <a:defRPr sz="2269" b="1"/>
            </a:lvl2pPr>
            <a:lvl3pPr marL="1033476" indent="0">
              <a:buNone/>
              <a:defRPr sz="2080" b="1"/>
            </a:lvl3pPr>
            <a:lvl4pPr marL="1550214" indent="0">
              <a:buNone/>
              <a:defRPr sz="1796" b="1"/>
            </a:lvl4pPr>
            <a:lvl5pPr marL="2066952" indent="0">
              <a:buNone/>
              <a:defRPr sz="1796" b="1"/>
            </a:lvl5pPr>
            <a:lvl6pPr marL="2583689" indent="0">
              <a:buNone/>
              <a:defRPr sz="1796" b="1"/>
            </a:lvl6pPr>
            <a:lvl7pPr marL="3100426" indent="0">
              <a:buNone/>
              <a:defRPr sz="1796" b="1"/>
            </a:lvl7pPr>
            <a:lvl8pPr marL="3617165" indent="0">
              <a:buNone/>
              <a:defRPr sz="1796" b="1"/>
            </a:lvl8pPr>
            <a:lvl9pPr marL="4133903" indent="0">
              <a:buNone/>
              <a:defRPr sz="17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81"/>
            <a:ext cx="5389034" cy="3951288"/>
          </a:xfrm>
        </p:spPr>
        <p:txBody>
          <a:bodyPr/>
          <a:lstStyle>
            <a:lvl1pPr>
              <a:defRPr sz="2741"/>
            </a:lvl1pPr>
            <a:lvl2pPr>
              <a:defRPr sz="2269"/>
            </a:lvl2pPr>
            <a:lvl3pPr>
              <a:defRPr sz="2080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840541-9073-47CC-9D19-E298986B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020CD-D64D-4EBF-BE5D-F106C22EE4A8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2E0492-2326-45CA-897D-0C02357A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30FCC5-1D34-4AC3-865C-9729599F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4567F-0115-42FE-AD96-09EBACE3C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460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80A20BA-28F5-4277-9387-9550FA086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29CFA-D3AF-4069-B505-3CB93B0F29F0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36684C1-6861-47A8-96F8-8A4B03448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F943D1-4F11-49CA-B6D1-E09548A7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DB09F-F608-4AC7-9D8B-D224893A2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33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1E53DF-0E9B-45E5-8EAE-90866067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B387-6B3A-476A-AEA8-0FFDC53FB48A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BC003B-4A1E-4658-A31F-13852196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B5CA46-F4F9-4C88-85E4-5E317CEEC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390C7-510E-4A79-AA2D-4BEBD7B73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853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0"/>
          </a:xfrm>
        </p:spPr>
        <p:txBody>
          <a:bodyPr anchor="b"/>
          <a:lstStyle>
            <a:lvl1pPr algn="l">
              <a:defRPr sz="22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8" cy="5853113"/>
          </a:xfrm>
        </p:spPr>
        <p:txBody>
          <a:bodyPr/>
          <a:lstStyle>
            <a:lvl1pPr>
              <a:defRPr sz="3592"/>
            </a:lvl1pPr>
            <a:lvl2pPr>
              <a:defRPr sz="3119"/>
            </a:lvl2pPr>
            <a:lvl3pPr>
              <a:defRPr sz="2741"/>
            </a:lvl3pPr>
            <a:lvl4pPr>
              <a:defRPr sz="2269"/>
            </a:lvl4pPr>
            <a:lvl5pPr>
              <a:defRPr sz="2269"/>
            </a:lvl5pPr>
            <a:lvl6pPr>
              <a:defRPr sz="2269"/>
            </a:lvl6pPr>
            <a:lvl7pPr>
              <a:defRPr sz="2269"/>
            </a:lvl7pPr>
            <a:lvl8pPr>
              <a:defRPr sz="2269"/>
            </a:lvl8pPr>
            <a:lvl9pPr>
              <a:defRPr sz="22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9"/>
            <a:ext cx="4011084" cy="4691063"/>
          </a:xfrm>
        </p:spPr>
        <p:txBody>
          <a:bodyPr/>
          <a:lstStyle>
            <a:lvl1pPr marL="0" indent="0">
              <a:buNone/>
              <a:defRPr sz="1607"/>
            </a:lvl1pPr>
            <a:lvl2pPr marL="516738" indent="0">
              <a:buNone/>
              <a:defRPr sz="1323"/>
            </a:lvl2pPr>
            <a:lvl3pPr marL="1033476" indent="0">
              <a:buNone/>
              <a:defRPr sz="1134"/>
            </a:lvl3pPr>
            <a:lvl4pPr marL="1550214" indent="0">
              <a:buNone/>
              <a:defRPr sz="1040"/>
            </a:lvl4pPr>
            <a:lvl5pPr marL="2066952" indent="0">
              <a:buNone/>
              <a:defRPr sz="1040"/>
            </a:lvl5pPr>
            <a:lvl6pPr marL="2583689" indent="0">
              <a:buNone/>
              <a:defRPr sz="1040"/>
            </a:lvl6pPr>
            <a:lvl7pPr marL="3100426" indent="0">
              <a:buNone/>
              <a:defRPr sz="1040"/>
            </a:lvl7pPr>
            <a:lvl8pPr marL="3617165" indent="0">
              <a:buNone/>
              <a:defRPr sz="1040"/>
            </a:lvl8pPr>
            <a:lvl9pPr marL="4133903" indent="0">
              <a:buNone/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38F104-CB9E-4AE6-B267-3B947779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4EBD-47E4-47B4-8248-F1F4EB4C1A6A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98FCB0-73A7-4860-A2A5-B2BFF968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514F45-F842-445C-8166-72381A5E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F80EA-8079-4BB1-9F35-E9F6DE7ED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78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15F3-146D-4128-AE20-4AAB6037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650F-8D78-4ADC-B0E9-8598609FC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5FFDB-290D-4EB2-B674-5F74EC0E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99C14-3C49-4047-8F11-1B9A2E6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202D5-BF12-457F-BA8F-C4264E69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2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8"/>
          </a:xfrm>
        </p:spPr>
        <p:txBody>
          <a:bodyPr anchor="b"/>
          <a:lstStyle>
            <a:lvl1pPr algn="l">
              <a:defRPr sz="22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83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592"/>
            </a:lvl1pPr>
            <a:lvl2pPr marL="516738" indent="0">
              <a:buNone/>
              <a:defRPr sz="3119"/>
            </a:lvl2pPr>
            <a:lvl3pPr marL="1033476" indent="0">
              <a:buNone/>
              <a:defRPr sz="2741"/>
            </a:lvl3pPr>
            <a:lvl4pPr marL="1550214" indent="0">
              <a:buNone/>
              <a:defRPr sz="2269"/>
            </a:lvl4pPr>
            <a:lvl5pPr marL="2066952" indent="0">
              <a:buNone/>
              <a:defRPr sz="2269"/>
            </a:lvl5pPr>
            <a:lvl6pPr marL="2583689" indent="0">
              <a:buNone/>
              <a:defRPr sz="2269"/>
            </a:lvl6pPr>
            <a:lvl7pPr marL="3100426" indent="0">
              <a:buNone/>
              <a:defRPr sz="2269"/>
            </a:lvl7pPr>
            <a:lvl8pPr marL="3617165" indent="0">
              <a:buNone/>
              <a:defRPr sz="2269"/>
            </a:lvl8pPr>
            <a:lvl9pPr marL="4133903" indent="0">
              <a:buNone/>
              <a:defRPr sz="22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07"/>
            </a:lvl1pPr>
            <a:lvl2pPr marL="516738" indent="0">
              <a:buNone/>
              <a:defRPr sz="1323"/>
            </a:lvl2pPr>
            <a:lvl3pPr marL="1033476" indent="0">
              <a:buNone/>
              <a:defRPr sz="1134"/>
            </a:lvl3pPr>
            <a:lvl4pPr marL="1550214" indent="0">
              <a:buNone/>
              <a:defRPr sz="1040"/>
            </a:lvl4pPr>
            <a:lvl5pPr marL="2066952" indent="0">
              <a:buNone/>
              <a:defRPr sz="1040"/>
            </a:lvl5pPr>
            <a:lvl6pPr marL="2583689" indent="0">
              <a:buNone/>
              <a:defRPr sz="1040"/>
            </a:lvl6pPr>
            <a:lvl7pPr marL="3100426" indent="0">
              <a:buNone/>
              <a:defRPr sz="1040"/>
            </a:lvl7pPr>
            <a:lvl8pPr marL="3617165" indent="0">
              <a:buNone/>
              <a:defRPr sz="1040"/>
            </a:lvl8pPr>
            <a:lvl9pPr marL="4133903" indent="0">
              <a:buNone/>
              <a:defRPr sz="10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0FCB56-FACA-4662-A2F6-EBB7ED40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189D-3071-486A-A715-DC46B7E2E628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D4CB423-A020-4825-9C26-ADF760C5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5EBCBD-C444-4E12-AC05-E4B8CC81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DE29C-5772-4902-8CAA-F9B27E0D4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320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49AFD-AE17-42CA-83D8-2FF4B02D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0FAE-D79E-4298-9AFA-2AE980186E0E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3B75-31E4-49DE-B57E-C70A26EF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E570D-28CF-4F28-853A-3AE73FA2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CE062-B0C5-47BD-AA61-10DB7C89D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69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1477-8F3A-4567-99D2-732A9113F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95BC1-7F5B-4A85-B51C-FEDD853AFEDB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32E91-5B37-4F66-9EAE-377F74C0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7926-D82A-4858-8AA3-AF60A6EC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652B0-98B7-44ED-9D93-CC8483D87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707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390350D-AC2A-4A31-843B-7BC113540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5" b="68906"/>
          <a:stretch>
            <a:fillRect/>
          </a:stretch>
        </p:blipFill>
        <p:spPr bwMode="auto">
          <a:xfrm>
            <a:off x="9612923" y="0"/>
            <a:ext cx="2579077" cy="110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encrypted-tbn3.gstatic.com/images?q=tbn:ANd9GcQxqUSSpW6LG2Q1If9HCOvGm_iiGzsWDfKFlQaXLFG3dacH7UVP">
            <a:extLst>
              <a:ext uri="{FF2B5EF4-FFF2-40B4-BE49-F238E27FC236}">
                <a16:creationId xmlns:a16="http://schemas.microsoft.com/office/drawing/2014/main" id="{644AA8DC-29CD-483C-9751-A0D597D37A8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06783" y="-144063"/>
            <a:ext cx="407051" cy="304634"/>
          </a:xfrm>
          <a:prstGeom prst="rect">
            <a:avLst/>
          </a:prstGeom>
          <a:noFill/>
          <a:ln>
            <a:noFill/>
          </a:ln>
        </p:spPr>
        <p:txBody>
          <a:bodyPr lIns="103347" tIns="51670" rIns="103347" bIns="516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02">
              <a:latin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5E4CDAB-AFFF-4A6E-AE30-088B12FCC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9" r="22437" b="20590"/>
          <a:stretch>
            <a:fillRect/>
          </a:stretch>
        </p:blipFill>
        <p:spPr bwMode="auto">
          <a:xfrm>
            <a:off x="0" y="6022135"/>
            <a:ext cx="9456615" cy="21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F8A37D5-943B-43EB-9773-527E7C59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75F8-1113-4975-A4D8-CF0D1CF1CAB5}" type="datetime1">
              <a:rPr lang="en-US"/>
              <a:pPr>
                <a:defRPr/>
              </a:pPr>
              <a:t>8/9/2023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9BDD5BA-9D2E-41D0-A87D-C0C48E5D6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BE9CCAD-4C27-44C3-9F9D-75B9CC31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347" y="6356781"/>
            <a:ext cx="2743525" cy="364660"/>
          </a:xfrm>
        </p:spPr>
        <p:txBody>
          <a:bodyPr/>
          <a:lstStyle>
            <a:lvl1pPr>
              <a:defRPr/>
            </a:lvl1pPr>
          </a:lstStyle>
          <a:p>
            <a:fld id="{E014E535-0F8E-44A8-9AC5-A0B2E0E52E01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29975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B8A8888-D291-4E6B-BDB7-863F325B8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59" r="22437" b="20590"/>
          <a:stretch>
            <a:fillRect/>
          </a:stretch>
        </p:blipFill>
        <p:spPr bwMode="auto">
          <a:xfrm>
            <a:off x="0" y="691803"/>
            <a:ext cx="10003692" cy="7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https://encrypted-tbn3.gstatic.com/images?q=tbn:ANd9GcQxqUSSpW6LG2Q1If9HCOvGm_iiGzsWDfKFlQaXLFG3dacH7UVP">
            <a:extLst>
              <a:ext uri="{FF2B5EF4-FFF2-40B4-BE49-F238E27FC236}">
                <a16:creationId xmlns:a16="http://schemas.microsoft.com/office/drawing/2014/main" id="{87FC3BB8-1DC5-49C9-A9A4-1A870A52524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06783" y="-144063"/>
            <a:ext cx="407051" cy="304634"/>
          </a:xfrm>
          <a:prstGeom prst="rect">
            <a:avLst/>
          </a:prstGeom>
          <a:noFill/>
          <a:ln>
            <a:noFill/>
          </a:ln>
        </p:spPr>
        <p:txBody>
          <a:bodyPr lIns="103347" tIns="51670" rIns="103347" bIns="5167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702">
              <a:latin typeface="Calibri" panose="020F050202020403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3C21E8C5-E164-4782-AE57-8BB328EA23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7" t="4527" r="2138" b="76398"/>
          <a:stretch>
            <a:fillRect/>
          </a:stretch>
        </p:blipFill>
        <p:spPr bwMode="auto">
          <a:xfrm>
            <a:off x="10003692" y="43520"/>
            <a:ext cx="2032000" cy="67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7581D36-4AD1-4B66-8F52-0B389510F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B1F75-A923-4415-A18B-35F185F64F00}" type="datetime1">
              <a:rPr lang="en-US"/>
              <a:pPr>
                <a:defRPr/>
              </a:pPr>
              <a:t>8/9/2023</a:t>
            </a:fld>
            <a:endParaRPr lang="id-ID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F9C267-CF17-47CF-8696-8127EE11E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407AEF6-B7F1-49B9-85AD-A544AB711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347" y="6356781"/>
            <a:ext cx="2743525" cy="364660"/>
          </a:xfrm>
        </p:spPr>
        <p:txBody>
          <a:bodyPr/>
          <a:lstStyle>
            <a:lvl1pPr>
              <a:defRPr/>
            </a:lvl1pPr>
          </a:lstStyle>
          <a:p>
            <a:fld id="{B331F755-2FCC-46F5-B622-C3EBC0683FA2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005613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822C21-090E-49B6-9682-35133ADC48F4}"/>
              </a:ext>
            </a:extLst>
          </p:cNvPr>
          <p:cNvCxnSpPr/>
          <p:nvPr userDrawn="1"/>
        </p:nvCxnSpPr>
        <p:spPr>
          <a:xfrm>
            <a:off x="648026" y="778842"/>
            <a:ext cx="10972475" cy="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C4BD144E-1868-44A4-9AE8-B8C725762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6" y="940912"/>
            <a:ext cx="10972475" cy="552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2CF28D-1D59-417A-B2AE-B231FD803CAA}"/>
              </a:ext>
            </a:extLst>
          </p:cNvPr>
          <p:cNvSpPr/>
          <p:nvPr userDrawn="1"/>
        </p:nvSpPr>
        <p:spPr>
          <a:xfrm>
            <a:off x="9769231" y="6476834"/>
            <a:ext cx="1970128" cy="76534"/>
          </a:xfrm>
          <a:prstGeom prst="rect">
            <a:avLst/>
          </a:prstGeom>
          <a:solidFill>
            <a:srgbClr val="2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47" tIns="51670" rIns="103347" bIns="51670" anchor="ctr"/>
          <a:lstStyle/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2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4302D-59D7-45CF-8A8F-13F6C4C5CEEB}"/>
              </a:ext>
            </a:extLst>
          </p:cNvPr>
          <p:cNvSpPr/>
          <p:nvPr userDrawn="1"/>
        </p:nvSpPr>
        <p:spPr>
          <a:xfrm>
            <a:off x="9769231" y="6553367"/>
            <a:ext cx="1970128" cy="3046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47" tIns="51670" rIns="103347" bIns="51670" anchor="ctr"/>
          <a:lstStyle/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45" b="1" dirty="0">
                <a:solidFill>
                  <a:schemeClr val="bg1"/>
                </a:solidFill>
                <a:ea typeface="Arial Unicode MS"/>
                <a:cs typeface="Arial Unicode MS" pitchFamily="34" charset="-128"/>
              </a:rPr>
              <a:t>PT Bank Pembangunan Daerah</a:t>
            </a:r>
          </a:p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45" b="1" dirty="0">
                <a:solidFill>
                  <a:schemeClr val="bg1"/>
                </a:solidFill>
                <a:ea typeface="Arial Unicode MS"/>
                <a:cs typeface="Arial Unicode MS" pitchFamily="34" charset="-128"/>
              </a:rPr>
              <a:t>Jawa Timur Tbk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8A966F8-181C-4A34-B3CA-1263A45E4A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5031" r="13098" b="33339"/>
          <a:stretch>
            <a:fillRect/>
          </a:stretch>
        </p:blipFill>
        <p:spPr bwMode="auto">
          <a:xfrm>
            <a:off x="10003692" y="187582"/>
            <a:ext cx="1688449" cy="5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300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2B44FF-8235-4063-B4E2-9D0BAB904C3B}"/>
              </a:ext>
            </a:extLst>
          </p:cNvPr>
          <p:cNvCxnSpPr/>
          <p:nvPr userDrawn="1"/>
        </p:nvCxnSpPr>
        <p:spPr>
          <a:xfrm>
            <a:off x="648026" y="778842"/>
            <a:ext cx="10972475" cy="15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:a16="http://schemas.microsoft.com/office/drawing/2014/main" id="{1205D01E-C57C-4A10-9806-3CCA2C13A5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6" y="835866"/>
            <a:ext cx="11543974" cy="56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9B29C3-35C6-4917-B30E-64A875AF2527}"/>
              </a:ext>
            </a:extLst>
          </p:cNvPr>
          <p:cNvSpPr/>
          <p:nvPr userDrawn="1"/>
        </p:nvSpPr>
        <p:spPr>
          <a:xfrm>
            <a:off x="9769231" y="6476834"/>
            <a:ext cx="1970128" cy="76534"/>
          </a:xfrm>
          <a:prstGeom prst="rect">
            <a:avLst/>
          </a:prstGeom>
          <a:solidFill>
            <a:srgbClr val="2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47" tIns="51670" rIns="103347" bIns="51670" anchor="ctr"/>
          <a:lstStyle/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2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7CA7B6-9CFD-4790-B42B-B250D0D2A78F}"/>
              </a:ext>
            </a:extLst>
          </p:cNvPr>
          <p:cNvSpPr/>
          <p:nvPr userDrawn="1"/>
        </p:nvSpPr>
        <p:spPr>
          <a:xfrm>
            <a:off x="9769231" y="6553367"/>
            <a:ext cx="1970128" cy="3046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47" tIns="51670" rIns="103347" bIns="51670" anchor="ctr"/>
          <a:lstStyle/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45" b="1" dirty="0">
                <a:solidFill>
                  <a:schemeClr val="bg1"/>
                </a:solidFill>
                <a:ea typeface="Arial Unicode MS"/>
                <a:cs typeface="Arial Unicode MS" pitchFamily="34" charset="-128"/>
              </a:rPr>
              <a:t>PT Bank Pembangunan Daerah</a:t>
            </a:r>
          </a:p>
          <a:p>
            <a:pPr algn="ctr" defTabSz="10334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945" b="1" dirty="0">
                <a:solidFill>
                  <a:schemeClr val="bg1"/>
                </a:solidFill>
                <a:ea typeface="Arial Unicode MS"/>
                <a:cs typeface="Arial Unicode MS" pitchFamily="34" charset="-128"/>
              </a:rPr>
              <a:t>Jawa Timur Tbk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45761E1-4237-4EE8-88A8-19538F43DA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5031" r="13098" b="33339"/>
          <a:stretch>
            <a:fillRect/>
          </a:stretch>
        </p:blipFill>
        <p:spPr bwMode="auto">
          <a:xfrm>
            <a:off x="10003692" y="187582"/>
            <a:ext cx="1688449" cy="50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055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1512E12-44F5-4270-993E-69BA3C43B7E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203526" y="1066967"/>
            <a:ext cx="10160000" cy="4501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1">
            <a:extLst>
              <a:ext uri="{FF2B5EF4-FFF2-40B4-BE49-F238E27FC236}">
                <a16:creationId xmlns:a16="http://schemas.microsoft.com/office/drawing/2014/main" id="{2135F243-BE7B-42C8-AD6E-C30EA9E80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860" y="153067"/>
            <a:ext cx="1118576" cy="91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52406"/>
            <a:ext cx="101600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2662" tIns="42662" rIns="89556" bIns="42662"/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5432A80-9BBD-4DAD-A61B-6A7230D6C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7E4C25-1BD5-4526-B572-EF6BE63F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B419E-D967-4508-9B31-16DDCD8D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61FE6-FF8F-405D-AF99-ECB8D2A943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2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BCEF-E58E-4716-BAD8-52633218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621F4-AED8-483F-843A-20773967A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107CF-4D39-4F11-986C-06AF32DB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E149F-F4EF-47DB-BB68-D79076C06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4E889-B1D0-46DC-83E5-7E724A23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2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7114-AEAD-4D6E-BDBC-46276FB5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1BC22-2BA2-46E0-B274-D10FC0C6D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A5EB0F-B2BE-421D-83FF-49FF3A11C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4D409-61D0-4C6E-912C-ED303C16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477B8-D318-48D7-9953-CA92B7C2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F6E6E-F83A-4CB7-A846-6C7EC2F4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7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F58BC-2519-4E7C-805C-1D1BD8BC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9C86-F2ED-427F-A583-FCFD17609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11501-5269-4501-9C26-DAB4E3553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0F2A63-82F0-4CAC-BBC9-60D5E7FA6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26C941-0F97-456E-9FCF-DA8109600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B6C2C-7B95-4A6A-8B54-AF575FF80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9F617-9EB4-4C11-A151-4AEACC53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D2F2F-F717-4E58-9A0E-F6CE4DD7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9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7FE6-DC55-4A2E-B716-5C7FEC7E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7DC73-093D-44CF-B2E5-666238BF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BE261-5D75-4752-8FC4-EC2069CA5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68009-5F5F-44ED-BA97-B1D3B4C4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F0793-E451-4138-8CFB-C5B855BE1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675CB-EF33-4271-99F7-DB539E44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0C936-A281-4368-9F57-E725FBA4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2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7BD96-FF87-4527-BDAC-0BF88D157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52879-0934-4A6B-8603-D22F7568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B27D-B8E2-4902-B8A2-CED694AEB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681AB-BDE6-4E92-B17C-3730CADA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7CB70-628A-4ED2-978D-916BB604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B38BF-097B-448C-95FA-62EEF80E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2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145E-8B95-42DD-8429-7E6841AC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3000C7-DE6E-425C-B5B1-7D746A044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3E6FD-93DF-4F08-A46F-44459BB9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B79229-95FF-4FC8-8BD3-9030EE9F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6ED8F-4778-4DDA-A7E1-466387C4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A5E72-AD05-47EC-897C-AF8242502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9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BDF7E-3DF1-4B68-A2AF-D48A74583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F6026-6C0A-4F48-A826-0A5A9DB02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26554-C775-4445-B770-7A538F6A1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D29FA-C2A2-4283-8194-92B56E7EA9A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570DB-E3D6-4D90-B1BB-A697ED2E5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A7748-6FD8-4523-8ECF-78753BD4A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90D93-AA9C-451C-83F4-B76C67314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67BACCA-E61B-4F29-86B6-0B8F607B52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8949" y="274621"/>
            <a:ext cx="10974103" cy="1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28" tIns="54660" rIns="109328" bIns="546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9DE7BE9-47DE-4F57-BFEC-2AEF77A026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8949" y="1599700"/>
            <a:ext cx="10974103" cy="45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9328" tIns="54660" rIns="109328" bIns="546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0D4F0-0CCC-4E73-AF1D-80EDA222F3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949" y="6356781"/>
            <a:ext cx="2846103" cy="364660"/>
          </a:xfrm>
          <a:prstGeom prst="rect">
            <a:avLst/>
          </a:prstGeom>
        </p:spPr>
        <p:txBody>
          <a:bodyPr vert="horz" lIns="109328" tIns="54660" rIns="109328" bIns="54660" rtlCol="0" anchor="ctr"/>
          <a:lstStyle>
            <a:lvl1pPr algn="l" defTabSz="1033476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0DED06-5264-45C9-B85C-1CCB5D4F6565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7A538-41DE-4E6D-8469-5D9D2AA92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949" y="6356781"/>
            <a:ext cx="3862103" cy="364660"/>
          </a:xfrm>
          <a:prstGeom prst="rect">
            <a:avLst/>
          </a:prstGeom>
        </p:spPr>
        <p:txBody>
          <a:bodyPr vert="horz" lIns="109328" tIns="54660" rIns="109328" bIns="54660" rtlCol="0" anchor="ctr"/>
          <a:lstStyle>
            <a:lvl1pPr algn="ctr" defTabSz="1033476" eaLnBrk="1" fontAlgn="auto" hangingPunct="1">
              <a:spcBef>
                <a:spcPts val="0"/>
              </a:spcBef>
              <a:spcAft>
                <a:spcPts val="0"/>
              </a:spcAft>
              <a:defRPr sz="1323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F2F48-03B9-4F77-AF50-85688A6AE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6949" y="6356781"/>
            <a:ext cx="2846103" cy="364660"/>
          </a:xfrm>
          <a:prstGeom prst="rect">
            <a:avLst/>
          </a:prstGeom>
        </p:spPr>
        <p:txBody>
          <a:bodyPr vert="horz" wrap="square" lIns="109328" tIns="54660" rIns="109328" bIns="5466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23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47F276E-C7C3-4E83-BF33-981C5AC49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01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1032457" rtl="0" eaLnBrk="0" fontAlgn="base" hangingPunct="0">
        <a:spcBef>
          <a:spcPct val="0"/>
        </a:spcBef>
        <a:spcAft>
          <a:spcPct val="0"/>
        </a:spcAft>
        <a:defRPr sz="501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32457" rtl="0" eaLnBrk="0" fontAlgn="base" hangingPunct="0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2pPr>
      <a:lvl3pPr algn="ctr" defTabSz="1032457" rtl="0" eaLnBrk="0" fontAlgn="base" hangingPunct="0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3pPr>
      <a:lvl4pPr algn="ctr" defTabSz="1032457" rtl="0" eaLnBrk="0" fontAlgn="base" hangingPunct="0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4pPr>
      <a:lvl5pPr algn="ctr" defTabSz="1032457" rtl="0" eaLnBrk="0" fontAlgn="base" hangingPunct="0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5pPr>
      <a:lvl6pPr marL="432191" algn="ctr" defTabSz="1032457" rtl="0" fontAlgn="base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6pPr>
      <a:lvl7pPr marL="864382" algn="ctr" defTabSz="1032457" rtl="0" fontAlgn="base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7pPr>
      <a:lvl8pPr marL="1296573" algn="ctr" defTabSz="1032457" rtl="0" fontAlgn="base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8pPr>
      <a:lvl9pPr marL="1728765" algn="ctr" defTabSz="1032457" rtl="0" fontAlgn="base">
        <a:spcBef>
          <a:spcPct val="0"/>
        </a:spcBef>
        <a:spcAft>
          <a:spcPct val="0"/>
        </a:spcAft>
        <a:defRPr sz="5010">
          <a:solidFill>
            <a:schemeClr val="tx1"/>
          </a:solidFill>
          <a:latin typeface="Calibri" pitchFamily="34" charset="0"/>
        </a:defRPr>
      </a:lvl9pPr>
    </p:titleStyle>
    <p:bodyStyle>
      <a:lvl1pPr marL="387171" indent="-387171" algn="l" defTabSz="10324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92" kern="1200">
          <a:solidFill>
            <a:schemeClr val="tx1"/>
          </a:solidFill>
          <a:latin typeface="+mn-lt"/>
          <a:ea typeface="+mn-ea"/>
          <a:cs typeface="+mn-cs"/>
        </a:defRPr>
      </a:lvl1pPr>
      <a:lvl2pPr marL="838872" indent="-322643" algn="l" defTabSz="10324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19" kern="1200">
          <a:solidFill>
            <a:schemeClr val="tx1"/>
          </a:solidFill>
          <a:latin typeface="+mn-lt"/>
          <a:ea typeface="+mn-ea"/>
          <a:cs typeface="+mn-cs"/>
        </a:defRPr>
      </a:lvl2pPr>
      <a:lvl3pPr marL="1290571" indent="-258114" algn="l" defTabSz="10324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41" kern="1200">
          <a:solidFill>
            <a:schemeClr val="tx1"/>
          </a:solidFill>
          <a:latin typeface="+mn-lt"/>
          <a:ea typeface="+mn-ea"/>
          <a:cs typeface="+mn-cs"/>
        </a:defRPr>
      </a:lvl3pPr>
      <a:lvl4pPr marL="1808300" indent="-258114" algn="l" defTabSz="10324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69" kern="1200">
          <a:solidFill>
            <a:schemeClr val="tx1"/>
          </a:solidFill>
          <a:latin typeface="+mn-lt"/>
          <a:ea typeface="+mn-ea"/>
          <a:cs typeface="+mn-cs"/>
        </a:defRPr>
      </a:lvl4pPr>
      <a:lvl5pPr marL="2324529" indent="-258114" algn="l" defTabSz="1032457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69" kern="1200">
          <a:solidFill>
            <a:schemeClr val="tx1"/>
          </a:solidFill>
          <a:latin typeface="+mn-lt"/>
          <a:ea typeface="+mn-ea"/>
          <a:cs typeface="+mn-cs"/>
        </a:defRPr>
      </a:lvl5pPr>
      <a:lvl6pPr marL="2842061" indent="-258369" algn="l" defTabSz="1033476" rtl="0" eaLnBrk="1" latinLnBrk="0" hangingPunct="1">
        <a:spcBef>
          <a:spcPct val="20000"/>
        </a:spcBef>
        <a:buFont typeface="Arial" pitchFamily="34" charset="0"/>
        <a:buChar char="•"/>
        <a:defRPr sz="2269" kern="1200">
          <a:solidFill>
            <a:schemeClr val="tx1"/>
          </a:solidFill>
          <a:latin typeface="+mn-lt"/>
          <a:ea typeface="+mn-ea"/>
          <a:cs typeface="+mn-cs"/>
        </a:defRPr>
      </a:lvl6pPr>
      <a:lvl7pPr marL="3358797" indent="-258369" algn="l" defTabSz="1033476" rtl="0" eaLnBrk="1" latinLnBrk="0" hangingPunct="1">
        <a:spcBef>
          <a:spcPct val="20000"/>
        </a:spcBef>
        <a:buFont typeface="Arial" pitchFamily="34" charset="0"/>
        <a:buChar char="•"/>
        <a:defRPr sz="2269" kern="1200">
          <a:solidFill>
            <a:schemeClr val="tx1"/>
          </a:solidFill>
          <a:latin typeface="+mn-lt"/>
          <a:ea typeface="+mn-ea"/>
          <a:cs typeface="+mn-cs"/>
        </a:defRPr>
      </a:lvl7pPr>
      <a:lvl8pPr marL="3875532" indent="-258369" algn="l" defTabSz="1033476" rtl="0" eaLnBrk="1" latinLnBrk="0" hangingPunct="1">
        <a:spcBef>
          <a:spcPct val="20000"/>
        </a:spcBef>
        <a:buFont typeface="Arial" pitchFamily="34" charset="0"/>
        <a:buChar char="•"/>
        <a:defRPr sz="2269" kern="1200">
          <a:solidFill>
            <a:schemeClr val="tx1"/>
          </a:solidFill>
          <a:latin typeface="+mn-lt"/>
          <a:ea typeface="+mn-ea"/>
          <a:cs typeface="+mn-cs"/>
        </a:defRPr>
      </a:lvl8pPr>
      <a:lvl9pPr marL="4392271" indent="-258369" algn="l" defTabSz="1033476" rtl="0" eaLnBrk="1" latinLnBrk="0" hangingPunct="1">
        <a:spcBef>
          <a:spcPct val="20000"/>
        </a:spcBef>
        <a:buFont typeface="Arial" pitchFamily="34" charset="0"/>
        <a:buChar char="•"/>
        <a:defRPr sz="22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16738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76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50214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52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89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00426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17165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133903" algn="l" defTabSz="1033476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8.jpe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7.png"/><Relationship Id="rId10" Type="http://schemas.openxmlformats.org/officeDocument/2006/relationships/image" Target="../media/image34.svg"/><Relationship Id="rId4" Type="http://schemas.openxmlformats.org/officeDocument/2006/relationships/image" Target="../media/image29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264266-6830-354A-9393-080787FC6B46}"/>
              </a:ext>
            </a:extLst>
          </p:cNvPr>
          <p:cNvSpPr txBox="1"/>
          <p:nvPr/>
        </p:nvSpPr>
        <p:spPr>
          <a:xfrm>
            <a:off x="6902401" y="1783681"/>
            <a:ext cx="4448351" cy="26100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>
              <a:defRPr/>
            </a:pPr>
            <a:r>
              <a:rPr lang="en-ID" sz="5400" b="1" dirty="0">
                <a:latin typeface="Arial Rounded MT Bold" panose="020F0704030504030204" pitchFamily="34" charset="0"/>
              </a:rPr>
              <a:t>SKEMA PEMBIAYAAN KEPADA KOPERASI</a:t>
            </a:r>
          </a:p>
        </p:txBody>
      </p:sp>
      <p:sp>
        <p:nvSpPr>
          <p:cNvPr id="28709" name="Freeform: Shape 28701">
            <a:extLst>
              <a:ext uri="{FF2B5EF4-FFF2-40B4-BE49-F238E27FC236}">
                <a16:creationId xmlns:a16="http://schemas.microsoft.com/office/drawing/2014/main" id="{A655A132-543A-420C-B045-863DB182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32876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10" name="Freeform: Shape 28703">
            <a:extLst>
              <a:ext uri="{FF2B5EF4-FFF2-40B4-BE49-F238E27FC236}">
                <a16:creationId xmlns:a16="http://schemas.microsoft.com/office/drawing/2014/main" id="{C8908FA0-651E-4684-866E-0B2BAA88B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41" y="1"/>
            <a:ext cx="7094159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674" name="Picture 2" descr="Pembiayaan – KSPPS ANUGERAH">
            <a:extLst>
              <a:ext uri="{FF2B5EF4-FFF2-40B4-BE49-F238E27FC236}">
                <a16:creationId xmlns:a16="http://schemas.microsoft.com/office/drawing/2014/main" id="{B13E00E5-35DF-4E48-9D07-D85B0A88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48" y="2326003"/>
            <a:ext cx="5079371" cy="214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11" name="Freeform: Shape 28705">
            <a:extLst>
              <a:ext uri="{FF2B5EF4-FFF2-40B4-BE49-F238E27FC236}">
                <a16:creationId xmlns:a16="http://schemas.microsoft.com/office/drawing/2014/main" id="{6D774DE7-7E08-4AD4-A4B9-E7758DECB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2116" y="5450103"/>
            <a:ext cx="5569884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708" name="Freeform: Shape 28707">
            <a:extLst>
              <a:ext uri="{FF2B5EF4-FFF2-40B4-BE49-F238E27FC236}">
                <a16:creationId xmlns:a16="http://schemas.microsoft.com/office/drawing/2014/main" id="{2366A95B-DCA5-4A24-84FD-B90CDBC59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7114535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5897B3-CD51-174B-B125-57B1917EDE05}"/>
              </a:ext>
            </a:extLst>
          </p:cNvPr>
          <p:cNvGrpSpPr/>
          <p:nvPr/>
        </p:nvGrpSpPr>
        <p:grpSpPr>
          <a:xfrm>
            <a:off x="9901101" y="-20254"/>
            <a:ext cx="2276979" cy="972460"/>
            <a:chOff x="9915020" y="-4"/>
            <a:chExt cx="2276979" cy="972460"/>
          </a:xfrm>
        </p:grpSpPr>
        <p:sp>
          <p:nvSpPr>
            <p:cNvPr id="29" name="Rectangle: Single Corner Rounded 4">
              <a:extLst>
                <a:ext uri="{FF2B5EF4-FFF2-40B4-BE49-F238E27FC236}">
                  <a16:creationId xmlns:a16="http://schemas.microsoft.com/office/drawing/2014/main" id="{C0937D27-3D1C-0244-9BEC-85E04F0FCEA7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Text&#10;&#10;Description automatically generated">
              <a:extLst>
                <a:ext uri="{FF2B5EF4-FFF2-40B4-BE49-F238E27FC236}">
                  <a16:creationId xmlns:a16="http://schemas.microsoft.com/office/drawing/2014/main" id="{14FBE002-AEF7-DC44-B10A-DEB93666C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918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30572-1818-B547-9974-42883140866A}"/>
              </a:ext>
            </a:extLst>
          </p:cNvPr>
          <p:cNvSpPr/>
          <p:nvPr/>
        </p:nvSpPr>
        <p:spPr>
          <a:xfrm>
            <a:off x="1523500" y="685801"/>
            <a:ext cx="1446633" cy="5567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/>
              <a:t>JAMINAN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1D773908-9C4F-0046-903C-87310AB93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904648F-92C2-5B4F-9EF5-5DECA2388CB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4D4690-C0AB-804D-B785-DADA2B0E5926}"/>
              </a:ext>
            </a:extLst>
          </p:cNvPr>
          <p:cNvSpPr/>
          <p:nvPr/>
        </p:nvSpPr>
        <p:spPr>
          <a:xfrm>
            <a:off x="2251319" y="1599700"/>
            <a:ext cx="1143500" cy="4577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/>
              <a:t>PKOP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555E14D-8469-7542-9A75-C7DCC21B036D}"/>
              </a:ext>
            </a:extLst>
          </p:cNvPr>
          <p:cNvSpPr/>
          <p:nvPr/>
        </p:nvSpPr>
        <p:spPr>
          <a:xfrm>
            <a:off x="2255821" y="3961733"/>
            <a:ext cx="1143500" cy="45770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/>
              <a:t>PKPA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5B6B783-D89C-A84A-97A7-BCEA38480E30}"/>
              </a:ext>
            </a:extLst>
          </p:cNvPr>
          <p:cNvCxnSpPr>
            <a:cxnSpLocks/>
          </p:cNvCxnSpPr>
          <p:nvPr/>
        </p:nvCxnSpPr>
        <p:spPr>
          <a:xfrm>
            <a:off x="2327853" y="2057401"/>
            <a:ext cx="582554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A4D06A1-F8C0-9E4D-A7E2-FEA75FD2D379}"/>
              </a:ext>
            </a:extLst>
          </p:cNvPr>
          <p:cNvCxnSpPr/>
          <p:nvPr/>
        </p:nvCxnSpPr>
        <p:spPr>
          <a:xfrm>
            <a:off x="2327852" y="4419434"/>
            <a:ext cx="52583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EF62B91-B08C-AB41-8A47-09C9B097CA2A}"/>
              </a:ext>
            </a:extLst>
          </p:cNvPr>
          <p:cNvCxnSpPr>
            <a:stCxn id="7" idx="1"/>
            <a:endCxn id="10" idx="1"/>
          </p:cNvCxnSpPr>
          <p:nvPr/>
        </p:nvCxnSpPr>
        <p:spPr>
          <a:xfrm rot="10800000" flipH="1" flipV="1">
            <a:off x="2251319" y="1829302"/>
            <a:ext cx="4502" cy="2362033"/>
          </a:xfrm>
          <a:prstGeom prst="bentConnector3">
            <a:avLst>
              <a:gd name="adj1" fmla="val -5697906"/>
            </a:avLst>
          </a:prstGeom>
          <a:ln w="381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BE41E76-C793-FE48-942F-2EEFEBC2FD8F}"/>
              </a:ext>
            </a:extLst>
          </p:cNvPr>
          <p:cNvSpPr/>
          <p:nvPr/>
        </p:nvSpPr>
        <p:spPr>
          <a:xfrm>
            <a:off x="2291837" y="2115926"/>
            <a:ext cx="5861564" cy="154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83" indent="-231783">
              <a:buFont typeface="+mj-lt"/>
              <a:buAutoNum type="arabicParenR"/>
              <a:defRPr/>
            </a:pPr>
            <a:r>
              <a:rPr lang="en-US" sz="1891" dirty="0" err="1"/>
              <a:t>Jaminan</a:t>
            </a:r>
            <a:r>
              <a:rPr lang="en-US" sz="1891" dirty="0"/>
              <a:t> Utama : </a:t>
            </a:r>
            <a:r>
              <a:rPr lang="en-US" sz="1891" dirty="0" err="1"/>
              <a:t>Kelayakan</a:t>
            </a:r>
            <a:r>
              <a:rPr lang="en-US" sz="1891" dirty="0"/>
              <a:t> </a:t>
            </a:r>
            <a:r>
              <a:rPr lang="en-US" sz="1891" dirty="0" err="1"/>
              <a:t>usaha</a:t>
            </a:r>
            <a:r>
              <a:rPr lang="en-US" sz="1891" dirty="0"/>
              <a:t> </a:t>
            </a:r>
            <a:r>
              <a:rPr lang="en-US" sz="1891" dirty="0" err="1"/>
              <a:t>atau</a:t>
            </a:r>
            <a:r>
              <a:rPr lang="en-US" sz="1891" dirty="0"/>
              <a:t> </a:t>
            </a:r>
            <a:r>
              <a:rPr lang="en-US" sz="1891" dirty="0" err="1"/>
              <a:t>barang</a:t>
            </a:r>
            <a:r>
              <a:rPr lang="en-US" sz="1891" dirty="0"/>
              <a:t> yang </a:t>
            </a:r>
            <a:r>
              <a:rPr lang="en-US" sz="1891" dirty="0" err="1"/>
              <a:t>dibiayai</a:t>
            </a:r>
            <a:endParaRPr lang="en-US" sz="1891" dirty="0"/>
          </a:p>
          <a:p>
            <a:pPr marL="231783" indent="-231783">
              <a:buFont typeface="+mj-lt"/>
              <a:buAutoNum type="arabicParenR"/>
              <a:defRPr/>
            </a:pPr>
            <a:r>
              <a:rPr lang="en-US" sz="1891" dirty="0" err="1"/>
              <a:t>Jaminan</a:t>
            </a:r>
            <a:r>
              <a:rPr lang="en-US" sz="1891" dirty="0"/>
              <a:t> </a:t>
            </a:r>
            <a:r>
              <a:rPr lang="en-US" sz="1891" dirty="0" err="1"/>
              <a:t>Tambahan</a:t>
            </a:r>
            <a:r>
              <a:rPr lang="en-US" sz="1891" dirty="0"/>
              <a:t> : </a:t>
            </a:r>
          </a:p>
          <a:p>
            <a:pPr marL="463566" lvl="1" indent="-231783">
              <a:buFont typeface="Wingdings" panose="05000000000000000000" pitchFamily="2" charset="2"/>
              <a:buChar char="ü"/>
              <a:defRPr/>
            </a:pPr>
            <a:r>
              <a:rPr lang="en-US" sz="1891" dirty="0"/>
              <a:t>Modal </a:t>
            </a:r>
            <a:r>
              <a:rPr lang="en-US" sz="1891" dirty="0" err="1"/>
              <a:t>Kerja</a:t>
            </a:r>
            <a:r>
              <a:rPr lang="en-US" sz="1891" dirty="0"/>
              <a:t> : 120% (</a:t>
            </a:r>
            <a:r>
              <a:rPr lang="en-US" sz="1891" dirty="0" err="1"/>
              <a:t>dari</a:t>
            </a:r>
            <a:r>
              <a:rPr lang="en-US" sz="1891" dirty="0"/>
              <a:t> plafond </a:t>
            </a:r>
            <a:r>
              <a:rPr lang="en-US" sz="1891" dirty="0" err="1"/>
              <a:t>atas</a:t>
            </a:r>
            <a:r>
              <a:rPr lang="en-US" sz="1891" dirty="0"/>
              <a:t> </a:t>
            </a:r>
            <a:r>
              <a:rPr lang="en-US" sz="1891" dirty="0" err="1"/>
              <a:t>dasar</a:t>
            </a:r>
            <a:r>
              <a:rPr lang="en-US" sz="1891" dirty="0"/>
              <a:t> CEV)</a:t>
            </a:r>
          </a:p>
          <a:p>
            <a:pPr marL="463566" lvl="1" indent="-231783">
              <a:buFont typeface="Wingdings" panose="05000000000000000000" pitchFamily="2" charset="2"/>
              <a:buChar char="ü"/>
              <a:defRPr/>
            </a:pPr>
            <a:r>
              <a:rPr lang="en-US" sz="1891" dirty="0" err="1"/>
              <a:t>Investasi</a:t>
            </a:r>
            <a:r>
              <a:rPr lang="en-US" sz="1891" dirty="0"/>
              <a:t> </a:t>
            </a:r>
            <a:r>
              <a:rPr lang="id-ID" sz="1891" dirty="0"/>
              <a:t>      </a:t>
            </a:r>
            <a:r>
              <a:rPr lang="en-US" sz="1891" dirty="0"/>
              <a:t>: 140% (</a:t>
            </a:r>
            <a:r>
              <a:rPr lang="en-US" sz="1891" dirty="0" err="1"/>
              <a:t>dari</a:t>
            </a:r>
            <a:r>
              <a:rPr lang="en-US" sz="1891" dirty="0"/>
              <a:t> plafond </a:t>
            </a:r>
            <a:r>
              <a:rPr lang="en-US" sz="1891" dirty="0" err="1"/>
              <a:t>atas</a:t>
            </a:r>
            <a:r>
              <a:rPr lang="en-US" sz="1891" dirty="0"/>
              <a:t> </a:t>
            </a:r>
            <a:r>
              <a:rPr lang="en-US" sz="1891" dirty="0" err="1"/>
              <a:t>dasar</a:t>
            </a:r>
            <a:r>
              <a:rPr lang="en-US" sz="1891" dirty="0"/>
              <a:t> CEV)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FC48DA-6D2D-784B-B8F7-4ED6FCB751F1}"/>
              </a:ext>
            </a:extLst>
          </p:cNvPr>
          <p:cNvSpPr/>
          <p:nvPr/>
        </p:nvSpPr>
        <p:spPr>
          <a:xfrm>
            <a:off x="2327852" y="4512475"/>
            <a:ext cx="4572500" cy="965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83" indent="-231783">
              <a:buFont typeface="+mj-lt"/>
              <a:buAutoNum type="arabicParenR"/>
              <a:defRPr/>
            </a:pPr>
            <a:r>
              <a:rPr lang="en-US" sz="1891" dirty="0" err="1"/>
              <a:t>Jaminan</a:t>
            </a:r>
            <a:r>
              <a:rPr lang="en-US" sz="1891" dirty="0"/>
              <a:t> Utama : </a:t>
            </a:r>
            <a:r>
              <a:rPr lang="en-US" sz="1891" dirty="0" err="1"/>
              <a:t>Kelayakan</a:t>
            </a:r>
            <a:r>
              <a:rPr lang="en-US" sz="1891" dirty="0"/>
              <a:t> </a:t>
            </a:r>
            <a:r>
              <a:rPr lang="en-US" sz="1891" dirty="0" err="1"/>
              <a:t>usaha</a:t>
            </a:r>
            <a:endParaRPr lang="en-US" sz="1891" dirty="0"/>
          </a:p>
          <a:p>
            <a:pPr marL="231783" indent="-231783">
              <a:buFont typeface="+mj-lt"/>
              <a:buAutoNum type="arabicParenR"/>
              <a:defRPr/>
            </a:pPr>
            <a:r>
              <a:rPr lang="en-US" sz="1891" dirty="0" err="1"/>
              <a:t>Jaminan</a:t>
            </a:r>
            <a:r>
              <a:rPr lang="en-US" sz="1891" dirty="0"/>
              <a:t> </a:t>
            </a:r>
            <a:r>
              <a:rPr lang="en-US" sz="1891" dirty="0" err="1"/>
              <a:t>tambahan</a:t>
            </a:r>
            <a:r>
              <a:rPr lang="en-US" sz="1891" dirty="0"/>
              <a:t> :</a:t>
            </a:r>
          </a:p>
          <a:p>
            <a:pPr marL="463566" lvl="1" indent="-231783">
              <a:buFont typeface="Wingdings" panose="05000000000000000000" pitchFamily="2" charset="2"/>
              <a:buChar char="ü"/>
              <a:defRPr/>
            </a:pPr>
            <a:r>
              <a:rPr lang="en-US" sz="1891" dirty="0"/>
              <a:t>120% </a:t>
            </a:r>
            <a:r>
              <a:rPr lang="en-US" sz="1891" dirty="0" err="1"/>
              <a:t>dari</a:t>
            </a:r>
            <a:r>
              <a:rPr lang="en-US" sz="1891" dirty="0"/>
              <a:t> plafond </a:t>
            </a:r>
            <a:r>
              <a:rPr lang="en-US" sz="1891" dirty="0" err="1"/>
              <a:t>atas</a:t>
            </a:r>
            <a:r>
              <a:rPr lang="en-US" sz="1891" dirty="0"/>
              <a:t> </a:t>
            </a:r>
            <a:r>
              <a:rPr lang="en-US" sz="1891" dirty="0" err="1"/>
              <a:t>dasar</a:t>
            </a:r>
            <a:r>
              <a:rPr lang="en-US" sz="1891" dirty="0"/>
              <a:t> CEV</a:t>
            </a:r>
          </a:p>
        </p:txBody>
      </p:sp>
      <p:pic>
        <p:nvPicPr>
          <p:cNvPr id="29707" name="Picture 18">
            <a:extLst>
              <a:ext uri="{FF2B5EF4-FFF2-40B4-BE49-F238E27FC236}">
                <a16:creationId xmlns:a16="http://schemas.microsoft.com/office/drawing/2014/main" id="{11175D3A-A489-CF45-8098-1104EBE7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4" y="1355093"/>
            <a:ext cx="1653723" cy="165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2A109B-52BD-884B-A2F4-7E2E299BF3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02" t="31476" r="51930" b="18874"/>
          <a:stretch/>
        </p:blipFill>
        <p:spPr>
          <a:xfrm>
            <a:off x="6072343" y="3762745"/>
            <a:ext cx="1654862" cy="1654857"/>
          </a:xfrm>
          <a:prstGeom prst="ellipse">
            <a:avLst/>
          </a:prstGeom>
        </p:spPr>
      </p:pic>
      <p:pic>
        <p:nvPicPr>
          <p:cNvPr id="29709" name="Picture 6">
            <a:extLst>
              <a:ext uri="{FF2B5EF4-FFF2-40B4-BE49-F238E27FC236}">
                <a16:creationId xmlns:a16="http://schemas.microsoft.com/office/drawing/2014/main" id="{E0BB572A-14DA-354B-A952-2914BD6E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81" y="225099"/>
            <a:ext cx="2318514" cy="89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62515D2-05C4-4ACC-9CDB-868CEC0815FB}"/>
              </a:ext>
            </a:extLst>
          </p:cNvPr>
          <p:cNvGrpSpPr/>
          <p:nvPr/>
        </p:nvGrpSpPr>
        <p:grpSpPr>
          <a:xfrm>
            <a:off x="9915020" y="-4"/>
            <a:ext cx="2276979" cy="972460"/>
            <a:chOff x="9915020" y="-4"/>
            <a:chExt cx="2276979" cy="972460"/>
          </a:xfrm>
        </p:grpSpPr>
        <p:sp>
          <p:nvSpPr>
            <p:cNvPr id="5" name="Rectangle: Single Corner Rounded 4">
              <a:extLst>
                <a:ext uri="{FF2B5EF4-FFF2-40B4-BE49-F238E27FC236}">
                  <a16:creationId xmlns:a16="http://schemas.microsoft.com/office/drawing/2014/main" id="{4BEF4DFB-6CCA-4895-9016-5D6CF41C3E12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48489C-8164-4339-BDA3-8BA8695F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60FD9-4020-4451-8058-1A937DF54940}"/>
              </a:ext>
            </a:extLst>
          </p:cNvPr>
          <p:cNvGrpSpPr/>
          <p:nvPr/>
        </p:nvGrpSpPr>
        <p:grpSpPr>
          <a:xfrm>
            <a:off x="366538" y="5976352"/>
            <a:ext cx="2358907" cy="677643"/>
            <a:chOff x="366538" y="5963193"/>
            <a:chExt cx="2899176" cy="832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9F5DFF-69E2-4629-9F58-5F975051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11" y="6009396"/>
              <a:ext cx="1184703" cy="7866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77092B-B5C1-4AD7-9305-647887750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38" y="5963193"/>
              <a:ext cx="1055864" cy="7496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296E01-0399-46E8-9F08-BF3CFAB9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99" y="6173645"/>
              <a:ext cx="386415" cy="44791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B2EF2F1-3A85-4CEE-8565-72FFFBEC74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7" y="271687"/>
            <a:ext cx="1162133" cy="6123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69063E6-E949-0B4D-9F10-3408D6DC9AB9}"/>
              </a:ext>
            </a:extLst>
          </p:cNvPr>
          <p:cNvSpPr/>
          <p:nvPr/>
        </p:nvSpPr>
        <p:spPr>
          <a:xfrm>
            <a:off x="1762074" y="659992"/>
            <a:ext cx="3473002" cy="45595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363" b="1" dirty="0">
                <a:solidFill>
                  <a:schemeClr val="bg1"/>
                </a:solidFill>
                <a:cs typeface="Arial" charset="0"/>
              </a:rPr>
              <a:t>KETENTUAN PEMBIAYAAN</a:t>
            </a:r>
            <a:endParaRPr lang="en-US" sz="2363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99E706-5323-AB47-A716-99B02703B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434407"/>
              </p:ext>
            </p:extLst>
          </p:nvPr>
        </p:nvGraphicFramePr>
        <p:xfrm>
          <a:off x="1650780" y="1371814"/>
          <a:ext cx="9685236" cy="47140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74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PKOP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PKPA EXECUTING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PKPA CHANNELLING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6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JANGKA WAKTU PEMBIAYAAN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Modal </a:t>
                      </a:r>
                      <a:r>
                        <a:rPr lang="en-US" sz="1600" dirty="0" err="1">
                          <a:effectLst/>
                        </a:rPr>
                        <a:t>Kerja</a:t>
                      </a:r>
                      <a:r>
                        <a:rPr lang="en-US" sz="1600" dirty="0">
                          <a:effectLst/>
                        </a:rPr>
                        <a:t>: 3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Investasi:5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Peghasilan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tidak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tetap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Maksimal</a:t>
                      </a:r>
                      <a:r>
                        <a:rPr lang="en-US" sz="1600" dirty="0">
                          <a:effectLst/>
                        </a:rPr>
                        <a:t> 5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Penghasilan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tetap</a:t>
                      </a:r>
                      <a:r>
                        <a:rPr lang="en-US" sz="1600" dirty="0">
                          <a:effectLst/>
                        </a:rPr>
                        <a:t> 8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r>
                        <a:rPr lang="en-US" sz="1600" dirty="0">
                          <a:effectLst/>
                        </a:rPr>
                        <a:t>, PNS/BUMN </a:t>
                      </a:r>
                      <a:r>
                        <a:rPr lang="en-US" sz="1600" dirty="0" err="1">
                          <a:effectLst/>
                        </a:rPr>
                        <a:t>Maksimal</a:t>
                      </a:r>
                      <a:r>
                        <a:rPr lang="en-US" sz="1600" dirty="0">
                          <a:effectLst/>
                        </a:rPr>
                        <a:t> 16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r>
                        <a:rPr lang="en-US" sz="1600" dirty="0">
                          <a:effectLst/>
                        </a:rPr>
                        <a:t> , </a:t>
                      </a:r>
                      <a:r>
                        <a:rPr lang="en-US" sz="1600" dirty="0" err="1">
                          <a:effectLst/>
                        </a:rPr>
                        <a:t>Koperasi</a:t>
                      </a:r>
                      <a:r>
                        <a:rPr lang="en-US" sz="1600" dirty="0">
                          <a:effectLst/>
                        </a:rPr>
                        <a:t> sector </a:t>
                      </a:r>
                      <a:r>
                        <a:rPr lang="en-US" sz="1600" dirty="0" err="1">
                          <a:effectLst/>
                        </a:rPr>
                        <a:t>tebu</a:t>
                      </a:r>
                      <a:r>
                        <a:rPr lang="en-US" sz="1600" dirty="0">
                          <a:effectLst/>
                        </a:rPr>
                        <a:t> 2 </a:t>
                      </a:r>
                      <a:r>
                        <a:rPr lang="en-US" sz="1600" dirty="0" err="1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, (</a:t>
                      </a:r>
                      <a:r>
                        <a:rPr lang="en-US" sz="1600" dirty="0" err="1">
                          <a:effectLst/>
                        </a:rPr>
                        <a:t>maks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penarikan</a:t>
                      </a:r>
                      <a:r>
                        <a:rPr lang="en-US" sz="1600" dirty="0">
                          <a:effectLst/>
                        </a:rPr>
                        <a:t> 1 </a:t>
                      </a:r>
                      <a:r>
                        <a:rPr lang="en-US" sz="1600" dirty="0" err="1">
                          <a:effectLst/>
                        </a:rPr>
                        <a:t>th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Maksimal</a:t>
                      </a:r>
                      <a:r>
                        <a:rPr lang="en-US" sz="1600" dirty="0">
                          <a:effectLst/>
                        </a:rPr>
                        <a:t> 5 </a:t>
                      </a:r>
                      <a:r>
                        <a:rPr lang="en-US" sz="1600" dirty="0" err="1">
                          <a:effectLst/>
                        </a:rPr>
                        <a:t>tahun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kelonggaran</a:t>
                      </a:r>
                      <a:r>
                        <a:rPr lang="en-US" sz="1600" dirty="0">
                          <a:effectLst/>
                        </a:rPr>
                        <a:t> Tarik </a:t>
                      </a:r>
                      <a:r>
                        <a:rPr lang="en-US" sz="1600" dirty="0" err="1">
                          <a:effectLst/>
                        </a:rPr>
                        <a:t>maksimal</a:t>
                      </a:r>
                      <a:r>
                        <a:rPr lang="en-US" sz="1600" dirty="0">
                          <a:effectLst/>
                        </a:rPr>
                        <a:t> 12 </a:t>
                      </a:r>
                      <a:r>
                        <a:rPr lang="en-US" sz="1600" dirty="0" err="1">
                          <a:effectLst/>
                        </a:rPr>
                        <a:t>bulan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5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JAMINAN TAMBAHAN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Modal </a:t>
                      </a:r>
                      <a:r>
                        <a:rPr lang="en-US" sz="1600" dirty="0" err="1">
                          <a:effectLst/>
                        </a:rPr>
                        <a:t>kerja</a:t>
                      </a:r>
                      <a:r>
                        <a:rPr lang="en-US" sz="1600" dirty="0">
                          <a:effectLst/>
                        </a:rPr>
                        <a:t> : minimal 120%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plafond </a:t>
                      </a:r>
                      <a:r>
                        <a:rPr lang="en-US" sz="1600" dirty="0" err="1">
                          <a:effectLst/>
                        </a:rPr>
                        <a:t>atas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dasar</a:t>
                      </a:r>
                      <a:r>
                        <a:rPr lang="en-US" sz="1600" dirty="0">
                          <a:effectLst/>
                        </a:rPr>
                        <a:t> CEV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Investasi</a:t>
                      </a:r>
                      <a:r>
                        <a:rPr lang="en-US" sz="1600" dirty="0">
                          <a:effectLst/>
                        </a:rPr>
                        <a:t> : minimal 140%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plafond </a:t>
                      </a:r>
                      <a:r>
                        <a:rPr lang="en-US" sz="1600" dirty="0" err="1">
                          <a:effectLst/>
                        </a:rPr>
                        <a:t>atas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dasar</a:t>
                      </a:r>
                      <a:r>
                        <a:rPr lang="en-US" sz="1600" dirty="0">
                          <a:effectLst/>
                        </a:rPr>
                        <a:t> CEV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Minimal 120% </a:t>
                      </a:r>
                      <a:r>
                        <a:rPr lang="en-US" sz="1600" dirty="0" err="1">
                          <a:effectLst/>
                        </a:rPr>
                        <a:t>dari</a:t>
                      </a:r>
                      <a:r>
                        <a:rPr lang="en-US" sz="1600" dirty="0">
                          <a:effectLst/>
                        </a:rPr>
                        <a:t> plafond </a:t>
                      </a:r>
                      <a:r>
                        <a:rPr lang="en-US" sz="1600" dirty="0" err="1">
                          <a:effectLst/>
                        </a:rPr>
                        <a:t>atas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dasar</a:t>
                      </a:r>
                      <a:r>
                        <a:rPr lang="en-US" sz="1600" dirty="0">
                          <a:effectLst/>
                        </a:rPr>
                        <a:t> CEV.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Dokumen-dokumen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pernyataan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nasabah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sesuai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ketentuan</a:t>
                      </a:r>
                      <a:r>
                        <a:rPr lang="en-US" sz="1600" dirty="0">
                          <a:effectLst/>
                        </a:rPr>
                        <a:t> yang </a:t>
                      </a:r>
                      <a:r>
                        <a:rPr lang="en-US" sz="1600" dirty="0" err="1">
                          <a:effectLst/>
                        </a:rPr>
                        <a:t>berlaku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4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PENANDATANGANAN AKAD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Plafond s/d Rp 50.000.000 </a:t>
                      </a:r>
                      <a:r>
                        <a:rPr lang="en-US" sz="1600" dirty="0" err="1">
                          <a:effectLst/>
                        </a:rPr>
                        <a:t>dibawah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tangan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dirty="0">
                          <a:effectLst/>
                        </a:rPr>
                        <a:t>Plafond &gt; Rp 50.000.000 </a:t>
                      </a:r>
                      <a:r>
                        <a:rPr lang="en-US" sz="1600" dirty="0" err="1">
                          <a:effectLst/>
                        </a:rPr>
                        <a:t>dilakukan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secara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notariil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Di </a:t>
                      </a:r>
                      <a:r>
                        <a:rPr lang="en-US" sz="1600" dirty="0" err="1">
                          <a:effectLst/>
                        </a:rPr>
                        <a:t>bawah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tangan</a:t>
                      </a:r>
                      <a:endParaRPr lang="en-US" dirty="0"/>
                    </a:p>
                  </a:txBody>
                  <a:tcPr marL="64830" marR="6483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PLAFOND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Berdasarkan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hasil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analisa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pembiayaan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830" marR="6483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7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BIAYA ADMINISTRASI</a:t>
                      </a:r>
                    </a:p>
                  </a:txBody>
                  <a:tcPr marL="64830" marR="6483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Minimal Rp. 50.000,-</a:t>
                      </a:r>
                    </a:p>
                  </a:txBody>
                  <a:tcPr marL="64830" marR="6483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24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0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0EAE10-13EB-4B8B-8ECA-53C245ADE065}"/>
              </a:ext>
            </a:extLst>
          </p:cNvPr>
          <p:cNvSpPr/>
          <p:nvPr/>
        </p:nvSpPr>
        <p:spPr>
          <a:xfrm>
            <a:off x="2435853" y="147291"/>
            <a:ext cx="5209936" cy="4962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97" tIns="51698" rIns="103397" bIns="51698" anchor="ctr"/>
          <a:lstStyle/>
          <a:p>
            <a:pPr algn="ctr" defTabSz="103245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25" b="1" dirty="0">
                <a:solidFill>
                  <a:prstClr val="white"/>
                </a:solidFill>
                <a:latin typeface="Calibri"/>
              </a:rPr>
              <a:t>SKEMA PEMBIAYAAN</a:t>
            </a: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C0BC3AB1-5195-42B7-8C31-A8F9CB57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865" y="128789"/>
            <a:ext cx="2314012" cy="89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or: Elbow 11">
            <a:extLst>
              <a:ext uri="{FF2B5EF4-FFF2-40B4-BE49-F238E27FC236}">
                <a16:creationId xmlns:a16="http://schemas.microsoft.com/office/drawing/2014/main" id="{608804A8-8EA7-4C97-BAC8-24B1C1C2B4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57809" y="1748678"/>
            <a:ext cx="1161508" cy="147214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3">
            <a:extLst>
              <a:ext uri="{FF2B5EF4-FFF2-40B4-BE49-F238E27FC236}">
                <a16:creationId xmlns:a16="http://schemas.microsoft.com/office/drawing/2014/main" id="{B079C0FE-9777-4886-886A-215F13747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3" y="3155058"/>
            <a:ext cx="1071469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872F1F-4A72-4931-88F9-A40EFC5D1562}"/>
              </a:ext>
            </a:extLst>
          </p:cNvPr>
          <p:cNvCxnSpPr>
            <a:cxnSpLocks/>
          </p:cNvCxnSpPr>
          <p:nvPr/>
        </p:nvCxnSpPr>
        <p:spPr>
          <a:xfrm>
            <a:off x="4871465" y="1903996"/>
            <a:ext cx="694804" cy="45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4" name="Picture 118">
            <a:extLst>
              <a:ext uri="{FF2B5EF4-FFF2-40B4-BE49-F238E27FC236}">
                <a16:creationId xmlns:a16="http://schemas.microsoft.com/office/drawing/2014/main" id="{BDDC36C4-88A4-4E8D-8201-A2F69FB1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852" y="1733622"/>
            <a:ext cx="1205027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01C77-703E-4E5F-B04E-00AE77DEDA47}"/>
              </a:ext>
            </a:extLst>
          </p:cNvPr>
          <p:cNvCxnSpPr>
            <a:cxnSpLocks/>
          </p:cNvCxnSpPr>
          <p:nvPr/>
        </p:nvCxnSpPr>
        <p:spPr>
          <a:xfrm flipV="1">
            <a:off x="7032410" y="1907482"/>
            <a:ext cx="762333" cy="45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6" name="Picture 45">
            <a:extLst>
              <a:ext uri="{FF2B5EF4-FFF2-40B4-BE49-F238E27FC236}">
                <a16:creationId xmlns:a16="http://schemas.microsoft.com/office/drawing/2014/main" id="{D994C5DB-E1E1-45A1-BFAA-4EE2EBBB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46" y="1641258"/>
            <a:ext cx="1611705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705C8073-F88B-43A3-AB66-A9297443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148" y="4183831"/>
            <a:ext cx="16117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Koppontren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Mengajukan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pembiayaan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ke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BJS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09426EC5-31BF-47E5-8BA4-EA147CA41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678" y="2524105"/>
            <a:ext cx="16102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97C107D1-5BE7-4BBF-9917-5EE6B73A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137" y="2780717"/>
            <a:ext cx="1611705" cy="1422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Analis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menginformasikan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persetujuan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kepada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koppontren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untuk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selanjutnya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dilaksanakan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akad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pembiayaan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E12F7614-68B9-4B48-93E1-3E2FB1B1B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106" y="3825027"/>
            <a:ext cx="1652223" cy="498218"/>
          </a:xfrm>
          <a:prstGeom prst="rect">
            <a:avLst/>
          </a:prstGeom>
          <a:noFill/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endParaRPr lang="en-US" altLang="en-US" sz="3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5" name="Connector: Elbow 92">
            <a:extLst>
              <a:ext uri="{FF2B5EF4-FFF2-40B4-BE49-F238E27FC236}">
                <a16:creationId xmlns:a16="http://schemas.microsoft.com/office/drawing/2014/main" id="{35B9A43B-34A7-4D1A-8512-33C660321428}"/>
              </a:ext>
            </a:extLst>
          </p:cNvPr>
          <p:cNvCxnSpPr>
            <a:cxnSpLocks/>
          </p:cNvCxnSpPr>
          <p:nvPr/>
        </p:nvCxnSpPr>
        <p:spPr>
          <a:xfrm rot="5400000">
            <a:off x="7044415" y="3576065"/>
            <a:ext cx="865879" cy="2465578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>
            <a:extLst>
              <a:ext uri="{FF2B5EF4-FFF2-40B4-BE49-F238E27FC236}">
                <a16:creationId xmlns:a16="http://schemas.microsoft.com/office/drawing/2014/main" id="{4E80DDB8-84D1-4CD2-894D-094FF462D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635" y="3185895"/>
            <a:ext cx="1541175" cy="3976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/>
          <a:p>
            <a:pPr defTabSz="1032457" eaLnBrk="0" fontAlgn="base" hangingPunct="0">
              <a:spcBef>
                <a:spcPct val="0"/>
              </a:spcBef>
              <a:spcAft>
                <a:spcPts val="957"/>
              </a:spcAft>
              <a:defRPr/>
            </a:pPr>
            <a:endParaRPr lang="en-US" altLang="en-US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anose="020B0604020202020204" pitchFamily="34" charset="0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7AE424A0-0C7B-452D-8F1F-5A36ACB42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551" y="2838710"/>
            <a:ext cx="199555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Analis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memproses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permohonan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pembiayaan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Rounded Rectangle 6">
            <a:extLst>
              <a:ext uri="{FF2B5EF4-FFF2-40B4-BE49-F238E27FC236}">
                <a16:creationId xmlns:a16="http://schemas.microsoft.com/office/drawing/2014/main" id="{2DC7DE99-D2B9-4A91-8ACB-163A5AE4CEF4}"/>
              </a:ext>
            </a:extLst>
          </p:cNvPr>
          <p:cNvSpPr/>
          <p:nvPr/>
        </p:nvSpPr>
        <p:spPr>
          <a:xfrm>
            <a:off x="2638488" y="1026182"/>
            <a:ext cx="2314012" cy="52198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397" tIns="51698" rIns="103397" bIns="51698" anchor="ctr"/>
          <a:lstStyle/>
          <a:p>
            <a:pPr marL="432191" indent="-432191" defTabSz="103245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323" b="1" dirty="0">
                <a:solidFill>
                  <a:prstClr val="white"/>
                </a:solidFill>
                <a:latin typeface="Calibri"/>
              </a:rPr>
              <a:t>Proses SLIK</a:t>
            </a:r>
          </a:p>
          <a:p>
            <a:pPr marL="432191" indent="-432191" defTabSz="1032457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323" b="1" dirty="0">
                <a:solidFill>
                  <a:prstClr val="white"/>
                </a:solidFill>
                <a:latin typeface="Calibri"/>
              </a:rPr>
              <a:t>Appraisal </a:t>
            </a:r>
            <a:r>
              <a:rPr lang="en-US" sz="1323" b="1" dirty="0" err="1">
                <a:solidFill>
                  <a:prstClr val="white"/>
                </a:solidFill>
                <a:latin typeface="Calibri"/>
              </a:rPr>
              <a:t>pembiayaan</a:t>
            </a:r>
            <a:endParaRPr lang="en-US" sz="1323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3FDFC-A6F8-4B8E-BC53-EBB2A5AFE3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06" y="1652179"/>
            <a:ext cx="720415" cy="1017587"/>
          </a:xfrm>
          <a:prstGeom prst="rect">
            <a:avLst/>
          </a:prstGeom>
        </p:spPr>
      </p:pic>
      <p:sp>
        <p:nvSpPr>
          <p:cNvPr id="37" name="Text Box 2">
            <a:extLst>
              <a:ext uri="{FF2B5EF4-FFF2-40B4-BE49-F238E27FC236}">
                <a16:creationId xmlns:a16="http://schemas.microsoft.com/office/drawing/2014/main" id="{D1422D24-0B35-43E9-AD45-831EDD724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23" y="2876758"/>
            <a:ext cx="199555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Pejabat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pemutus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approval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putusan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pinjaman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" name="Picture 28">
            <a:extLst>
              <a:ext uri="{FF2B5EF4-FFF2-40B4-BE49-F238E27FC236}">
                <a16:creationId xmlns:a16="http://schemas.microsoft.com/office/drawing/2014/main" id="{09C7D3EF-A61A-4520-8CA2-20075CA98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65" y="4545379"/>
            <a:ext cx="1231677" cy="12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28F8B24F-68FD-4000-A307-0148FCA34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57" y="5636806"/>
            <a:ext cx="1611705" cy="862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032457" eaLnBrk="0" fontAlgn="base" hangingPunct="0">
              <a:spcBef>
                <a:spcPct val="0"/>
              </a:spcBef>
              <a:spcAft>
                <a:spcPts val="963"/>
              </a:spcAft>
              <a:defRPr/>
            </a:pP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Koppontren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menikmati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pembiayaan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D" altLang="en-US" sz="1300" dirty="0" err="1">
                <a:solidFill>
                  <a:prstClr val="black"/>
                </a:solidFill>
                <a:latin typeface="Calibri"/>
              </a:rPr>
              <a:t>dari</a:t>
            </a:r>
            <a:r>
              <a:rPr lang="en-ID" altLang="en-US" sz="1300" dirty="0">
                <a:solidFill>
                  <a:prstClr val="black"/>
                </a:solidFill>
                <a:latin typeface="Calibri"/>
              </a:rPr>
              <a:t> BJS </a:t>
            </a:r>
            <a:endParaRPr lang="en-US" altLang="en-US" sz="33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288340-2E18-403D-A70D-594A7E8ABB73}"/>
              </a:ext>
            </a:extLst>
          </p:cNvPr>
          <p:cNvGrpSpPr/>
          <p:nvPr/>
        </p:nvGrpSpPr>
        <p:grpSpPr>
          <a:xfrm>
            <a:off x="366538" y="5976352"/>
            <a:ext cx="2358907" cy="677643"/>
            <a:chOff x="366538" y="5963193"/>
            <a:chExt cx="2899176" cy="83284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DEDDB5-82FC-465C-9BC9-97659A63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11" y="6009396"/>
              <a:ext cx="1184703" cy="78664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2365A7A-E0CF-49D5-92EE-C898ECCF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38" y="5963193"/>
              <a:ext cx="1055864" cy="7496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E581C24-A015-45D5-8216-BA31B5ED2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99" y="6173645"/>
              <a:ext cx="386415" cy="44791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DEF143E-257F-4F83-89E8-5D937D7870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58" y="52647"/>
            <a:ext cx="1162133" cy="61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/>
      <p:bldP spid="31" grpId="0" animBg="1"/>
      <p:bldP spid="34" grpId="0" animBg="1"/>
      <p:bldP spid="37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6B15C9-D738-448F-818D-6A8C6FA33D30}"/>
              </a:ext>
            </a:extLst>
          </p:cNvPr>
          <p:cNvSpPr/>
          <p:nvPr/>
        </p:nvSpPr>
        <p:spPr>
          <a:xfrm>
            <a:off x="0" y="-5"/>
            <a:ext cx="12192000" cy="6858005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E29813-4A75-40EC-A8CD-DB67868F80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"/>
            <a:ext cx="12192000" cy="6858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DDC8B4D-8CEA-43ED-AE5C-85DC0438B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62044" y="2855695"/>
            <a:ext cx="1059520" cy="3232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C2A1240-5D35-4B2B-80A1-4EEC47DB4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72748" y="1409700"/>
            <a:ext cx="1059520" cy="3232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85CDEB-5D0A-438A-856F-71177DD3F738}"/>
              </a:ext>
            </a:extLst>
          </p:cNvPr>
          <p:cNvGrpSpPr/>
          <p:nvPr/>
        </p:nvGrpSpPr>
        <p:grpSpPr>
          <a:xfrm>
            <a:off x="9915020" y="-4"/>
            <a:ext cx="2276979" cy="972460"/>
            <a:chOff x="9915020" y="-4"/>
            <a:chExt cx="2276979" cy="972460"/>
          </a:xfrm>
        </p:grpSpPr>
        <p:sp>
          <p:nvSpPr>
            <p:cNvPr id="6" name="Rectangle: Single Corner Rounded 5">
              <a:extLst>
                <a:ext uri="{FF2B5EF4-FFF2-40B4-BE49-F238E27FC236}">
                  <a16:creationId xmlns:a16="http://schemas.microsoft.com/office/drawing/2014/main" id="{72234072-C55F-4F88-8912-86919F4B9B05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58DF2A-F5DA-484F-94E2-FB16C81746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10D956-7D61-4077-93E1-CA8342DC69B8}"/>
              </a:ext>
            </a:extLst>
          </p:cNvPr>
          <p:cNvGrpSpPr/>
          <p:nvPr/>
        </p:nvGrpSpPr>
        <p:grpSpPr>
          <a:xfrm>
            <a:off x="366538" y="5963193"/>
            <a:ext cx="2899176" cy="832846"/>
            <a:chOff x="366538" y="5963193"/>
            <a:chExt cx="2899176" cy="832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E1542A9-33CE-4012-A507-9D5D1DC92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11" y="6009396"/>
              <a:ext cx="1184703" cy="786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AE4574-80A5-41B4-A2D9-207C47534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38" y="5963193"/>
              <a:ext cx="1055864" cy="74966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897188A-782B-423F-8326-C24FC082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99" y="6173645"/>
              <a:ext cx="386415" cy="447916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FC4ED70-6B01-4437-9533-36BC23B323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65714" y="3479722"/>
            <a:ext cx="5650440" cy="11851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2575D-E617-4270-8FC0-40422EF4DEB7}"/>
              </a:ext>
            </a:extLst>
          </p:cNvPr>
          <p:cNvSpPr txBox="1"/>
          <p:nvPr/>
        </p:nvSpPr>
        <p:spPr>
          <a:xfrm>
            <a:off x="2352570" y="1978609"/>
            <a:ext cx="747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Transaksi</a:t>
            </a:r>
            <a:r>
              <a:rPr lang="en-US" sz="3600" dirty="0"/>
              <a:t> </a:t>
            </a:r>
            <a:r>
              <a:rPr lang="en-US" sz="3600" dirty="0" err="1"/>
              <a:t>Semakin</a:t>
            </a:r>
            <a:r>
              <a:rPr lang="en-US" sz="3600" dirty="0"/>
              <a:t> </a:t>
            </a:r>
            <a:r>
              <a:rPr lang="en-US" sz="3600" dirty="0" err="1"/>
              <a:t>Mudah</a:t>
            </a:r>
            <a:r>
              <a:rPr lang="en-US" sz="3600" dirty="0"/>
              <a:t> dan </a:t>
            </a:r>
            <a:r>
              <a:rPr lang="en-US" sz="3600" dirty="0" err="1"/>
              <a:t>Barokah</a:t>
            </a:r>
            <a:endParaRPr lang="en-US" sz="3600" dirty="0"/>
          </a:p>
          <a:p>
            <a:pPr algn="ctr"/>
            <a:r>
              <a:rPr lang="en-US" sz="3600" dirty="0"/>
              <a:t>di </a:t>
            </a:r>
            <a:r>
              <a:rPr lang="en-US" sz="3600" b="1" dirty="0"/>
              <a:t>Bank </a:t>
            </a:r>
            <a:r>
              <a:rPr lang="en-US" sz="3600" b="1" dirty="0" err="1"/>
              <a:t>Jatim</a:t>
            </a:r>
            <a:r>
              <a:rPr lang="en-US" sz="3600" b="1" dirty="0"/>
              <a:t> Syariah</a:t>
            </a:r>
          </a:p>
        </p:txBody>
      </p:sp>
    </p:spTree>
    <p:extLst>
      <p:ext uri="{BB962C8B-B14F-4D97-AF65-F5344CB8AC3E}">
        <p14:creationId xmlns:p14="http://schemas.microsoft.com/office/powerpoint/2010/main" val="3357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-1.15586 -0.00301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99" y="-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1.14948 -0.00254 " pathEditMode="relative" rAng="0" ptsTypes="AA">
                                      <p:cBhvr>
                                        <p:cTn id="8" dur="2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6F7450-E9D5-5546-ACCC-560ADE175429}"/>
              </a:ext>
            </a:extLst>
          </p:cNvPr>
          <p:cNvSpPr txBox="1">
            <a:spLocks/>
          </p:cNvSpPr>
          <p:nvPr/>
        </p:nvSpPr>
        <p:spPr>
          <a:xfrm>
            <a:off x="838200" y="811161"/>
            <a:ext cx="3335594" cy="5403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SKIM PEMBIAYAAN</a:t>
            </a:r>
          </a:p>
          <a:p>
            <a:pPr algn="ctr">
              <a:spcAft>
                <a:spcPts val="600"/>
              </a:spcAft>
            </a:pP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UNTUK </a:t>
            </a:r>
          </a:p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KOPERASI</a:t>
            </a:r>
            <a:endParaRPr lang="en-US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A4A18F-E3CB-6C4D-A985-1918A7830EF8}"/>
              </a:ext>
            </a:extLst>
          </p:cNvPr>
          <p:cNvSpPr txBox="1"/>
          <p:nvPr/>
        </p:nvSpPr>
        <p:spPr>
          <a:xfrm>
            <a:off x="4867404" y="1107932"/>
            <a:ext cx="3238500" cy="55721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PEMBIAYAAN KOPERASI KEPADA ANGGOTA (PKPA)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Pembiayaan</a:t>
            </a:r>
            <a:r>
              <a:rPr lang="en-US" sz="2800" dirty="0"/>
              <a:t> modal </a:t>
            </a:r>
            <a:r>
              <a:rPr lang="en-US" sz="2800" dirty="0" err="1"/>
              <a:t>kerja</a:t>
            </a:r>
            <a:r>
              <a:rPr lang="en-US" sz="2800" dirty="0"/>
              <a:t> yang di </a:t>
            </a:r>
            <a:r>
              <a:rPr lang="en-US" sz="2800" dirty="0" err="1"/>
              <a:t>berikan</a:t>
            </a:r>
            <a:r>
              <a:rPr lang="en-US" sz="2800" dirty="0"/>
              <a:t> Bank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disalurkan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anggotanya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Line Facility dan </a:t>
            </a:r>
            <a:r>
              <a:rPr lang="en-US" sz="2800" dirty="0" err="1"/>
              <a:t>pencairan</a:t>
            </a:r>
            <a:r>
              <a:rPr lang="en-US" sz="2800" dirty="0"/>
              <a:t> </a:t>
            </a:r>
            <a:r>
              <a:rPr lang="en-US" sz="2800" dirty="0" err="1"/>
              <a:t>bertahap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Syariah.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6A6CA-5264-D94F-BC79-3E4B04D0B202}"/>
              </a:ext>
            </a:extLst>
          </p:cNvPr>
          <p:cNvSpPr txBox="1"/>
          <p:nvPr/>
        </p:nvSpPr>
        <p:spPr>
          <a:xfrm>
            <a:off x="8176941" y="1013442"/>
            <a:ext cx="3167463" cy="5572125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tx2"/>
                </a:solidFill>
              </a:rPr>
              <a:t>PEMBIAYAAN KEPADA KOPERASI (PKOP)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Pembiayaan</a:t>
            </a:r>
            <a:r>
              <a:rPr lang="en-US" sz="2800" dirty="0"/>
              <a:t> modal </a:t>
            </a:r>
            <a:r>
              <a:rPr lang="en-US" sz="2800" dirty="0" err="1"/>
              <a:t>kerja</a:t>
            </a:r>
            <a:r>
              <a:rPr lang="en-US" sz="2800" dirty="0"/>
              <a:t> dan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pembiayaan</a:t>
            </a:r>
            <a:r>
              <a:rPr lang="en-US" sz="2800" dirty="0"/>
              <a:t> </a:t>
            </a:r>
            <a:r>
              <a:rPr lang="en-US" sz="2800" dirty="0" err="1"/>
              <a:t>investasi</a:t>
            </a:r>
            <a:r>
              <a:rPr lang="en-US" sz="2800" dirty="0"/>
              <a:t> yang di </a:t>
            </a:r>
            <a:r>
              <a:rPr lang="en-US" sz="2800" dirty="0" err="1"/>
              <a:t>berikan</a:t>
            </a:r>
            <a:r>
              <a:rPr lang="en-US" sz="2800" dirty="0"/>
              <a:t> Bank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memenuhi</a:t>
            </a:r>
            <a:r>
              <a:rPr lang="en-US" sz="2800" dirty="0"/>
              <a:t> </a:t>
            </a:r>
            <a:r>
              <a:rPr lang="en-US" sz="2800" dirty="0" err="1"/>
              <a:t>kebutuhan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riil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Syariah.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04D2A8-3551-B046-80EB-9A5FD1C12859}"/>
              </a:ext>
            </a:extLst>
          </p:cNvPr>
          <p:cNvGrpSpPr/>
          <p:nvPr/>
        </p:nvGrpSpPr>
        <p:grpSpPr>
          <a:xfrm>
            <a:off x="9915021" y="-14288"/>
            <a:ext cx="2276979" cy="972460"/>
            <a:chOff x="9915020" y="-4"/>
            <a:chExt cx="2276979" cy="972460"/>
          </a:xfrm>
        </p:grpSpPr>
        <p:sp>
          <p:nvSpPr>
            <p:cNvPr id="12" name="Rectangle: Single Corner Rounded 4">
              <a:extLst>
                <a:ext uri="{FF2B5EF4-FFF2-40B4-BE49-F238E27FC236}">
                  <a16:creationId xmlns:a16="http://schemas.microsoft.com/office/drawing/2014/main" id="{47F2EACC-E693-1445-9675-98FF4F2F2AE1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4EEF3A-E62A-7444-BE13-727A558D5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8C32C68-FC57-FA4C-94DE-126F27C40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7" y="271687"/>
            <a:ext cx="1162133" cy="6123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13BE73-A65D-4A44-B203-8B41B3EA5B73}"/>
              </a:ext>
            </a:extLst>
          </p:cNvPr>
          <p:cNvSpPr/>
          <p:nvPr/>
        </p:nvSpPr>
        <p:spPr>
          <a:xfrm>
            <a:off x="8078195" y="2022332"/>
            <a:ext cx="55418" cy="24388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5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EC700-C8BE-934B-9D90-F1CC3CA2DAB4}"/>
              </a:ext>
            </a:extLst>
          </p:cNvPr>
          <p:cNvSpPr txBox="1"/>
          <p:nvPr/>
        </p:nvSpPr>
        <p:spPr>
          <a:xfrm>
            <a:off x="1296268" y="1828800"/>
            <a:ext cx="3382449" cy="24532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POLA PEMBIAYAAN UNTUK ANGGOTA KOPERASI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340208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306402-26BE-A146-82CA-999B33B086E5}"/>
              </a:ext>
            </a:extLst>
          </p:cNvPr>
          <p:cNvSpPr/>
          <p:nvPr/>
        </p:nvSpPr>
        <p:spPr>
          <a:xfrm>
            <a:off x="5202100" y="1371600"/>
            <a:ext cx="5701842" cy="411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4366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</a:rPr>
              <a:t>Executing</a:t>
            </a:r>
            <a:r>
              <a:rPr lang="en-US" sz="2800" dirty="0"/>
              <a:t> :  </a:t>
            </a:r>
            <a:r>
              <a:rPr lang="en-US" sz="2800" dirty="0" err="1"/>
              <a:t>Penyaluran</a:t>
            </a:r>
            <a:r>
              <a:rPr lang="en-US" sz="2800" dirty="0"/>
              <a:t> </a:t>
            </a:r>
            <a:r>
              <a:rPr lang="en-US" sz="2800" dirty="0" err="1"/>
              <a:t>pembiayaan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diteruskan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anggotanya</a:t>
            </a:r>
            <a:r>
              <a:rPr lang="en-US" sz="2800" dirty="0"/>
              <a:t>. </a:t>
            </a:r>
          </a:p>
          <a:p>
            <a:pPr marL="14366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</a:rPr>
              <a:t>Channeling</a:t>
            </a:r>
            <a:r>
              <a:rPr lang="en-US" sz="2800" dirty="0"/>
              <a:t> : </a:t>
            </a:r>
            <a:r>
              <a:rPr lang="en-US" sz="2800" dirty="0" err="1"/>
              <a:t>Penyaluran</a:t>
            </a:r>
            <a:r>
              <a:rPr lang="en-US" sz="2800" dirty="0"/>
              <a:t> </a:t>
            </a:r>
            <a:r>
              <a:rPr lang="en-US" sz="2800" dirty="0" err="1"/>
              <a:t>pembiayaan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i="1" dirty="0"/>
              <a:t>end user </a:t>
            </a:r>
            <a:r>
              <a:rPr lang="en-US" sz="2800" dirty="0"/>
              <a:t>(</a:t>
            </a:r>
            <a:r>
              <a:rPr lang="en-US" sz="2800" dirty="0" err="1"/>
              <a:t>anggota</a:t>
            </a:r>
            <a:r>
              <a:rPr lang="en-US" sz="2800" dirty="0"/>
              <a:t> </a:t>
            </a:r>
            <a:r>
              <a:rPr lang="en-US" sz="2800" dirty="0" err="1"/>
              <a:t>koperasi</a:t>
            </a:r>
            <a:r>
              <a:rPr lang="en-US" sz="2200" dirty="0"/>
              <a:t>).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DE7099-4F97-0D41-AE68-7A2B7205E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" y="28856"/>
            <a:ext cx="1162133" cy="612379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B0CCB087-711D-6C46-9ED6-D562CC27E9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b="23714"/>
          <a:stretch/>
        </p:blipFill>
        <p:spPr bwMode="auto">
          <a:xfrm>
            <a:off x="9992065" y="-47224"/>
            <a:ext cx="2125345" cy="764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067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erangi Pinjol dan Rentenir, Karawang Bentuk Koperasi Syariah - Karawang  Bekasi Ekspres">
            <a:extLst>
              <a:ext uri="{FF2B5EF4-FFF2-40B4-BE49-F238E27FC236}">
                <a16:creationId xmlns:a16="http://schemas.microsoft.com/office/drawing/2014/main" id="{C87C3529-9028-2B4B-80A9-7575819D3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r="11004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BFC803-D278-8644-BF7C-45DC68973B1B}"/>
              </a:ext>
            </a:extLst>
          </p:cNvPr>
          <p:cNvSpPr txBox="1"/>
          <p:nvPr/>
        </p:nvSpPr>
        <p:spPr>
          <a:xfrm>
            <a:off x="7531609" y="534284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JENIS PENGGUNAAN PEMBIAYAAN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8DE7099-4F97-0D41-AE68-7A2B7205E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" y="109826"/>
            <a:ext cx="1162133" cy="612379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B0CCB087-711D-6C46-9ED6-D562CC27E97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b="23714"/>
          <a:stretch/>
        </p:blipFill>
        <p:spPr bwMode="auto">
          <a:xfrm>
            <a:off x="9904383" y="33745"/>
            <a:ext cx="2125345" cy="764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F89A25-2949-E145-AAB6-973BAC052765}"/>
              </a:ext>
            </a:extLst>
          </p:cNvPr>
          <p:cNvSpPr/>
          <p:nvPr/>
        </p:nvSpPr>
        <p:spPr>
          <a:xfrm>
            <a:off x="2089759" y="1547182"/>
            <a:ext cx="9296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2147888" algn="l"/>
              </a:tabLst>
              <a:defRPr/>
            </a:pPr>
            <a:endParaRPr lang="en-US" sz="250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>
              <a:spcAft>
                <a:spcPts val="600"/>
              </a:spcAft>
              <a:tabLst>
                <a:tab pos="2147888" algn="l"/>
              </a:tabLst>
              <a:defRPr/>
            </a:pPr>
            <a:endParaRPr lang="en-US">
              <a:latin typeface="+mj-lt"/>
              <a:cs typeface="Arial" charset="0"/>
            </a:endParaRPr>
          </a:p>
        </p:txBody>
      </p:sp>
      <p:graphicFrame>
        <p:nvGraphicFramePr>
          <p:cNvPr id="36" name="TextBox 17">
            <a:extLst>
              <a:ext uri="{FF2B5EF4-FFF2-40B4-BE49-F238E27FC236}">
                <a16:creationId xmlns:a16="http://schemas.microsoft.com/office/drawing/2014/main" id="{34AF1294-BAD7-D81F-A58D-9CC6E5063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035022"/>
              </p:ext>
            </p:extLst>
          </p:nvPr>
        </p:nvGraphicFramePr>
        <p:xfrm>
          <a:off x="7531610" y="2434201"/>
          <a:ext cx="3822189" cy="3742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767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8DE7099-4F97-0D41-AE68-7A2B7205E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" y="222311"/>
            <a:ext cx="1162133" cy="612379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B0CCB087-711D-6C46-9ED6-D562CC27E97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9" b="23714"/>
          <a:stretch/>
        </p:blipFill>
        <p:spPr bwMode="auto">
          <a:xfrm>
            <a:off x="9891857" y="146230"/>
            <a:ext cx="2125345" cy="7645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F89A25-2949-E145-AAB6-973BAC052765}"/>
              </a:ext>
            </a:extLst>
          </p:cNvPr>
          <p:cNvSpPr/>
          <p:nvPr/>
        </p:nvSpPr>
        <p:spPr>
          <a:xfrm>
            <a:off x="2089759" y="1547182"/>
            <a:ext cx="92964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tabLst>
                <a:tab pos="2147888" algn="l"/>
              </a:tabLst>
              <a:defRPr/>
            </a:pPr>
            <a:endParaRPr lang="en-US" sz="2500">
              <a:solidFill>
                <a:srgbClr val="FF0000"/>
              </a:solidFill>
              <a:latin typeface="+mj-lt"/>
              <a:cs typeface="Arial" charset="0"/>
            </a:endParaRPr>
          </a:p>
          <a:p>
            <a:pPr algn="just">
              <a:spcAft>
                <a:spcPts val="600"/>
              </a:spcAft>
              <a:tabLst>
                <a:tab pos="2147888" algn="l"/>
              </a:tabLst>
              <a:defRPr/>
            </a:pPr>
            <a:endParaRPr lang="en-US">
              <a:latin typeface="+mj-lt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57A0D-EA34-1147-9965-82E0DFB523A7}"/>
              </a:ext>
            </a:extLst>
          </p:cNvPr>
          <p:cNvSpPr/>
          <p:nvPr/>
        </p:nvSpPr>
        <p:spPr>
          <a:xfrm>
            <a:off x="4170363" y="1644650"/>
            <a:ext cx="5054845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8" b="1" dirty="0">
                <a:latin typeface="+mn-lt"/>
              </a:rPr>
              <a:t>PKOP </a:t>
            </a:r>
            <a:r>
              <a:rPr lang="en-US" sz="3808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3808" b="1" i="1" dirty="0">
                <a:solidFill>
                  <a:srgbClr val="C00000"/>
                </a:solidFill>
                <a:latin typeface="+mn-lt"/>
              </a:rPr>
              <a:t>Direct Financing</a:t>
            </a:r>
            <a:r>
              <a:rPr lang="en-US" sz="3808" b="1" dirty="0">
                <a:solidFill>
                  <a:srgbClr val="C00000"/>
                </a:solidFill>
                <a:latin typeface="+mn-lt"/>
              </a:rPr>
              <a:t>)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C5BE3-B78B-484A-8545-7D3238BACD3D}"/>
              </a:ext>
            </a:extLst>
          </p:cNvPr>
          <p:cNvSpPr/>
          <p:nvPr/>
        </p:nvSpPr>
        <p:spPr>
          <a:xfrm>
            <a:off x="3041650" y="3808413"/>
            <a:ext cx="3704925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8" b="1" dirty="0">
                <a:latin typeface="+mn-lt"/>
              </a:rPr>
              <a:t>PKPA </a:t>
            </a:r>
            <a:r>
              <a:rPr lang="en-US" sz="3808" b="1" dirty="0">
                <a:solidFill>
                  <a:srgbClr val="C00000"/>
                </a:solidFill>
                <a:latin typeface="+mn-lt"/>
              </a:rPr>
              <a:t>(Executing)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B21DD2-F377-6D4F-B681-49B49A9B7157}"/>
              </a:ext>
            </a:extLst>
          </p:cNvPr>
          <p:cNvSpPr/>
          <p:nvPr/>
        </p:nvSpPr>
        <p:spPr>
          <a:xfrm>
            <a:off x="4241800" y="2230438"/>
            <a:ext cx="2498725" cy="1069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>
                <a:latin typeface="+mn-lt"/>
              </a:rPr>
              <a:t>Murabahah</a:t>
            </a:r>
          </a:p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>
                <a:latin typeface="+mn-lt"/>
              </a:rPr>
              <a:t>Ijarah</a:t>
            </a:r>
          </a:p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>
                <a:latin typeface="+mn-lt"/>
              </a:rPr>
              <a:t>Qardh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018CCB-CEB0-5B4D-8467-7B9FA3C93562}"/>
              </a:ext>
            </a:extLst>
          </p:cNvPr>
          <p:cNvSpPr/>
          <p:nvPr/>
        </p:nvSpPr>
        <p:spPr>
          <a:xfrm>
            <a:off x="3041650" y="4365625"/>
            <a:ext cx="4837113" cy="743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 dirty="0" err="1">
                <a:latin typeface="+mn-lt"/>
              </a:rPr>
              <a:t>Mudharabah</a:t>
            </a:r>
            <a:r>
              <a:rPr lang="en-US" sz="2116" i="1" dirty="0"/>
              <a:t> </a:t>
            </a:r>
            <a:r>
              <a:rPr lang="en-US" sz="2116" i="1" dirty="0" err="1"/>
              <a:t>wal</a:t>
            </a:r>
            <a:endParaRPr lang="en-US" sz="2116" i="1" dirty="0"/>
          </a:p>
          <a:p>
            <a:pPr>
              <a:defRPr/>
            </a:pPr>
            <a:r>
              <a:rPr lang="en-US" sz="2116" i="1" dirty="0"/>
              <a:t>     </a:t>
            </a:r>
            <a:r>
              <a:rPr lang="en-US" sz="2116" i="1" dirty="0" err="1"/>
              <a:t>Murabahah</a:t>
            </a:r>
            <a:endParaRPr lang="en-US" sz="2116" i="1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4E0A9A-B5C0-B645-8BCF-EC3E97F8B385}"/>
              </a:ext>
            </a:extLst>
          </p:cNvPr>
          <p:cNvSpPr/>
          <p:nvPr/>
        </p:nvSpPr>
        <p:spPr>
          <a:xfrm>
            <a:off x="6018213" y="2257425"/>
            <a:ext cx="2498725" cy="742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 dirty="0" err="1">
                <a:latin typeface="+mn-lt"/>
              </a:rPr>
              <a:t>Mudharabah</a:t>
            </a:r>
            <a:endParaRPr lang="en-US" sz="2116" i="1" dirty="0">
              <a:latin typeface="+mn-lt"/>
            </a:endParaRPr>
          </a:p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 dirty="0" err="1">
                <a:latin typeface="+mn-lt"/>
              </a:rPr>
              <a:t>Musyarakah</a:t>
            </a:r>
            <a:endParaRPr lang="en-US" sz="2116" i="1" dirty="0">
              <a:latin typeface="+mn-lt"/>
            </a:endParaRPr>
          </a:p>
        </p:txBody>
      </p:sp>
      <p:pic>
        <p:nvPicPr>
          <p:cNvPr id="17" name="Picture 20">
            <a:extLst>
              <a:ext uri="{FF2B5EF4-FFF2-40B4-BE49-F238E27FC236}">
                <a16:creationId xmlns:a16="http://schemas.microsoft.com/office/drawing/2014/main" id="{2083ABC4-AF03-7B4B-B8FA-12988AC23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303713"/>
            <a:ext cx="3949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E862AE75-80EE-784C-AD5E-217AB15BB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3"/>
          <a:stretch>
            <a:fillRect/>
          </a:stretch>
        </p:blipFill>
        <p:spPr bwMode="auto">
          <a:xfrm>
            <a:off x="1477963" y="1789113"/>
            <a:ext cx="24987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1285375-A9CF-3046-9B24-3FAC8B24F7FA}"/>
              </a:ext>
            </a:extLst>
          </p:cNvPr>
          <p:cNvSpPr/>
          <p:nvPr/>
        </p:nvSpPr>
        <p:spPr>
          <a:xfrm>
            <a:off x="3767138" y="365127"/>
            <a:ext cx="5065712" cy="7635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327" b="1" dirty="0"/>
              <a:t>AKAD </a:t>
            </a:r>
            <a:r>
              <a:rPr lang="en-US" sz="2327" b="1" dirty="0"/>
              <a:t>PEMBIAYAAN (PKOP DAN PKPA)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483D39-A714-4848-AD70-64CB77003742}"/>
              </a:ext>
            </a:extLst>
          </p:cNvPr>
          <p:cNvSpPr/>
          <p:nvPr/>
        </p:nvSpPr>
        <p:spPr>
          <a:xfrm>
            <a:off x="7336555" y="3019129"/>
            <a:ext cx="4365811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8" b="1" dirty="0">
                <a:latin typeface="+mn-lt"/>
              </a:rPr>
              <a:t>PKPA </a:t>
            </a:r>
            <a:r>
              <a:rPr lang="en-US" sz="3808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3808" b="1" dirty="0">
                <a:solidFill>
                  <a:srgbClr val="C00000"/>
                </a:solidFill>
              </a:rPr>
              <a:t>CHANNELING</a:t>
            </a:r>
            <a:r>
              <a:rPr lang="en-US" sz="3808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892C91-CFEE-2143-8D29-E7490A1EE3DE}"/>
              </a:ext>
            </a:extLst>
          </p:cNvPr>
          <p:cNvSpPr/>
          <p:nvPr/>
        </p:nvSpPr>
        <p:spPr>
          <a:xfrm>
            <a:off x="7473300" y="3658386"/>
            <a:ext cx="4837113" cy="742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 dirty="0" err="1">
                <a:latin typeface="+mn-lt"/>
              </a:rPr>
              <a:t>Wakalah</a:t>
            </a:r>
            <a:r>
              <a:rPr lang="en-US" sz="2116" i="1" dirty="0">
                <a:latin typeface="+mn-lt"/>
              </a:rPr>
              <a:t> </a:t>
            </a:r>
            <a:r>
              <a:rPr lang="en-US" sz="2116" i="1" dirty="0" err="1">
                <a:latin typeface="+mn-lt"/>
              </a:rPr>
              <a:t>wal</a:t>
            </a:r>
            <a:r>
              <a:rPr lang="en-US" sz="2116" i="1" dirty="0">
                <a:latin typeface="+mn-lt"/>
              </a:rPr>
              <a:t> </a:t>
            </a:r>
            <a:r>
              <a:rPr lang="en-US" sz="2116" i="1" dirty="0" err="1">
                <a:latin typeface="+mn-lt"/>
              </a:rPr>
              <a:t>murabahah</a:t>
            </a:r>
            <a:endParaRPr lang="en-US" sz="2116" i="1" dirty="0">
              <a:latin typeface="+mn-lt"/>
            </a:endParaRPr>
          </a:p>
          <a:p>
            <a:pPr marL="302295" indent="-302295">
              <a:buFont typeface="Wingdings" panose="05000000000000000000" pitchFamily="2" charset="2"/>
              <a:buChar char="ü"/>
              <a:defRPr/>
            </a:pPr>
            <a:r>
              <a:rPr lang="en-US" sz="2116" i="1" dirty="0" err="1"/>
              <a:t>Wakalah</a:t>
            </a:r>
            <a:r>
              <a:rPr lang="en-US" sz="2116" i="1" dirty="0"/>
              <a:t> </a:t>
            </a:r>
            <a:r>
              <a:rPr lang="en-US" sz="2116" i="1" dirty="0" err="1"/>
              <a:t>wal</a:t>
            </a:r>
            <a:r>
              <a:rPr lang="en-US" sz="2116" i="1" dirty="0"/>
              <a:t> Ijarah</a:t>
            </a:r>
            <a:endParaRPr lang="en-US" sz="2116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24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E97836-14A2-CE4C-95DF-19F9A00C6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en-US" b="1" dirty="0"/>
              <a:t>PRINSIP SYARIAH YANG HARUS DI PERHATIKAN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45568-03EB-784A-B90D-221B0698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1463039"/>
            <a:ext cx="5542387" cy="4300447"/>
          </a:xfrm>
        </p:spPr>
        <p:txBody>
          <a:bodyPr anchor="t">
            <a:normAutofit/>
          </a:bodyPr>
          <a:lstStyle/>
          <a:p>
            <a:r>
              <a:rPr lang="en-US" sz="1900" dirty="0" err="1"/>
              <a:t>Akad</a:t>
            </a:r>
            <a:r>
              <a:rPr lang="en-US" sz="1900" dirty="0"/>
              <a:t> </a:t>
            </a:r>
            <a:r>
              <a:rPr lang="en-US" sz="1900" dirty="0" err="1"/>
              <a:t>antara</a:t>
            </a:r>
            <a:r>
              <a:rPr lang="en-US" sz="1900" dirty="0"/>
              <a:t> </a:t>
            </a:r>
            <a:r>
              <a:rPr lang="en-US" sz="1900" dirty="0" err="1"/>
              <a:t>anggota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Koperasi</a:t>
            </a:r>
            <a:r>
              <a:rPr lang="en-US" sz="1900" dirty="0"/>
              <a:t> (</a:t>
            </a:r>
            <a:r>
              <a:rPr lang="en-US" sz="1900" dirty="0" err="1"/>
              <a:t>sebagai</a:t>
            </a:r>
            <a:r>
              <a:rPr lang="en-US" sz="1900" dirty="0"/>
              <a:t> wakil bank)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menggunakan</a:t>
            </a:r>
            <a:r>
              <a:rPr lang="en-US" sz="1900" dirty="0"/>
              <a:t> </a:t>
            </a:r>
            <a:r>
              <a:rPr lang="en-US" sz="1900" dirty="0" err="1"/>
              <a:t>prinsip</a:t>
            </a:r>
            <a:r>
              <a:rPr lang="en-US" sz="1900" dirty="0"/>
              <a:t> </a:t>
            </a:r>
            <a:r>
              <a:rPr lang="en-US" sz="1900" dirty="0" err="1"/>
              <a:t>murabahah</a:t>
            </a:r>
            <a:r>
              <a:rPr lang="en-US" sz="1900" dirty="0"/>
              <a:t>/ </a:t>
            </a:r>
            <a:r>
              <a:rPr lang="en-US" sz="1900" dirty="0" err="1"/>
              <a:t>ijarah</a:t>
            </a:r>
            <a:r>
              <a:rPr lang="en-US" sz="1900" dirty="0"/>
              <a:t> (</a:t>
            </a:r>
            <a:r>
              <a:rPr lang="en-US" sz="1900" dirty="0" err="1"/>
              <a:t>khusus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pembiayaan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/>
              <a:t>anggota</a:t>
            </a:r>
            <a:r>
              <a:rPr lang="en-US" sz="1900" dirty="0"/>
              <a:t>).</a:t>
            </a:r>
          </a:p>
          <a:p>
            <a:r>
              <a:rPr lang="en-US" sz="1900" dirty="0" err="1"/>
              <a:t>Akad</a:t>
            </a:r>
            <a:r>
              <a:rPr lang="en-US" sz="1900" dirty="0"/>
              <a:t> </a:t>
            </a:r>
            <a:r>
              <a:rPr lang="en-US" sz="1900" dirty="0" err="1"/>
              <a:t>pembiayaan</a:t>
            </a:r>
            <a:r>
              <a:rPr lang="en-US" sz="1900" dirty="0"/>
              <a:t> pada </a:t>
            </a:r>
            <a:r>
              <a:rPr lang="en-US" sz="1900" dirty="0" err="1"/>
              <a:t>dasarnya</a:t>
            </a:r>
            <a:r>
              <a:rPr lang="en-US" sz="1900" dirty="0"/>
              <a:t>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memenuhi</a:t>
            </a:r>
            <a:r>
              <a:rPr lang="en-US" sz="1900" dirty="0"/>
              <a:t> </a:t>
            </a:r>
            <a:r>
              <a:rPr lang="en-US" sz="1900" dirty="0" err="1"/>
              <a:t>prinsip</a:t>
            </a:r>
            <a:r>
              <a:rPr lang="en-US" sz="1900" dirty="0"/>
              <a:t> </a:t>
            </a:r>
            <a:r>
              <a:rPr lang="en-US" sz="1900" dirty="0" err="1"/>
              <a:t>dasar</a:t>
            </a:r>
            <a:r>
              <a:rPr lang="en-US" sz="1900" dirty="0"/>
              <a:t> </a:t>
            </a:r>
            <a:r>
              <a:rPr lang="en-US" sz="1900" dirty="0" err="1"/>
              <a:t>sbb</a:t>
            </a:r>
            <a:r>
              <a:rPr lang="en-US" sz="1900" dirty="0"/>
              <a:t> :</a:t>
            </a:r>
          </a:p>
          <a:p>
            <a:pPr marL="804863" indent="-355600">
              <a:buAutoNum type="arabicPeriod"/>
            </a:pPr>
            <a:r>
              <a:rPr lang="en-US" sz="1900" dirty="0" err="1"/>
              <a:t>Berdasarkan</a:t>
            </a:r>
            <a:r>
              <a:rPr lang="en-US" sz="1900" dirty="0"/>
              <a:t> </a:t>
            </a:r>
            <a:r>
              <a:rPr lang="en-US" sz="1900" dirty="0" err="1"/>
              <a:t>prinsip</a:t>
            </a:r>
            <a:r>
              <a:rPr lang="en-US" sz="1900" dirty="0"/>
              <a:t> </a:t>
            </a:r>
            <a:r>
              <a:rPr lang="en-US" sz="1900" dirty="0" err="1"/>
              <a:t>jual</a:t>
            </a:r>
            <a:r>
              <a:rPr lang="en-US" sz="1900" dirty="0"/>
              <a:t> </a:t>
            </a:r>
            <a:r>
              <a:rPr lang="en-US" sz="1900" dirty="0" err="1"/>
              <a:t>beli</a:t>
            </a:r>
            <a:r>
              <a:rPr lang="en-US" sz="1900" dirty="0"/>
              <a:t>/</a:t>
            </a:r>
            <a:r>
              <a:rPr lang="en-US" sz="1900" dirty="0" err="1"/>
              <a:t>sewa</a:t>
            </a:r>
            <a:r>
              <a:rPr lang="en-US" sz="1900" dirty="0"/>
              <a:t>.</a:t>
            </a:r>
          </a:p>
          <a:p>
            <a:pPr marL="804863" indent="-355600">
              <a:buAutoNum type="arabicPeriod"/>
            </a:pPr>
            <a:r>
              <a:rPr lang="en-US" sz="1900" dirty="0" err="1"/>
              <a:t>Barang</a:t>
            </a:r>
            <a:r>
              <a:rPr lang="en-US" sz="1900" dirty="0"/>
              <a:t>/</a:t>
            </a:r>
            <a:r>
              <a:rPr lang="en-US" sz="1900" dirty="0" err="1"/>
              <a:t>jasa</a:t>
            </a:r>
            <a:r>
              <a:rPr lang="en-US" sz="1900" dirty="0"/>
              <a:t> yang </a:t>
            </a:r>
            <a:r>
              <a:rPr lang="en-US" sz="1900" dirty="0" err="1"/>
              <a:t>diperjualbelikan</a:t>
            </a:r>
            <a:r>
              <a:rPr lang="en-US" sz="1900" dirty="0"/>
              <a:t>/</a:t>
            </a:r>
            <a:r>
              <a:rPr lang="en-US" sz="1900" dirty="0" err="1"/>
              <a:t>disewakan</a:t>
            </a:r>
            <a:r>
              <a:rPr lang="en-US" sz="1900" dirty="0"/>
              <a:t> dan </a:t>
            </a:r>
            <a:r>
              <a:rPr lang="en-US" sz="1900" dirty="0" err="1"/>
              <a:t>sumber</a:t>
            </a:r>
            <a:r>
              <a:rPr lang="en-US" sz="1900" dirty="0"/>
              <a:t> </a:t>
            </a:r>
            <a:r>
              <a:rPr lang="en-US" sz="1900" dirty="0" err="1"/>
              <a:t>pembayarannya</a:t>
            </a:r>
            <a:r>
              <a:rPr lang="en-US" sz="1900" dirty="0"/>
              <a:t> </a:t>
            </a:r>
            <a:r>
              <a:rPr lang="en-US" sz="1900" dirty="0" err="1"/>
              <a:t>memenuhi</a:t>
            </a:r>
            <a:r>
              <a:rPr lang="en-US" sz="1900" dirty="0"/>
              <a:t> </a:t>
            </a:r>
            <a:r>
              <a:rPr lang="en-US" sz="1900" dirty="0" err="1"/>
              <a:t>syarat</a:t>
            </a:r>
            <a:r>
              <a:rPr lang="en-US" sz="1900" dirty="0"/>
              <a:t> halal dan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melanggar</a:t>
            </a:r>
            <a:r>
              <a:rPr lang="en-US" sz="1900" dirty="0"/>
              <a:t> </a:t>
            </a:r>
            <a:r>
              <a:rPr lang="en-US" sz="1900" dirty="0" err="1"/>
              <a:t>prinsip</a:t>
            </a:r>
            <a:r>
              <a:rPr lang="en-US" sz="1900" dirty="0"/>
              <a:t> Syariah.</a:t>
            </a:r>
          </a:p>
          <a:p>
            <a:r>
              <a:rPr lang="en-US" sz="1900" dirty="0" err="1"/>
              <a:t>Barang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jasa</a:t>
            </a:r>
            <a:r>
              <a:rPr lang="en-US" sz="1900" dirty="0"/>
              <a:t> yang </a:t>
            </a:r>
            <a:r>
              <a:rPr lang="en-US" sz="1900" dirty="0" err="1"/>
              <a:t>diproduksi</a:t>
            </a:r>
            <a:r>
              <a:rPr lang="en-US" sz="1900" dirty="0"/>
              <a:t> oleh </a:t>
            </a:r>
            <a:r>
              <a:rPr lang="en-US" sz="1900" dirty="0" err="1"/>
              <a:t>perusahaan</a:t>
            </a:r>
            <a:r>
              <a:rPr lang="en-US" sz="1900" dirty="0"/>
              <a:t> </a:t>
            </a:r>
            <a:r>
              <a:rPr lang="en-US" sz="1900" dirty="0" err="1"/>
              <a:t>tempat</a:t>
            </a:r>
            <a:r>
              <a:rPr lang="en-US" sz="1900" dirty="0"/>
              <a:t> para </a:t>
            </a:r>
            <a:r>
              <a:rPr lang="en-US" sz="1900" dirty="0" err="1"/>
              <a:t>nasabah</a:t>
            </a:r>
            <a:r>
              <a:rPr lang="en-US" sz="1900" dirty="0"/>
              <a:t> </a:t>
            </a:r>
            <a:r>
              <a:rPr lang="en-US" sz="1900" dirty="0" err="1"/>
              <a:t>bekerja</a:t>
            </a:r>
            <a:r>
              <a:rPr lang="en-US" sz="1900" dirty="0"/>
              <a:t> </a:t>
            </a:r>
            <a:r>
              <a:rPr lang="en-US" sz="1900" dirty="0" err="1"/>
              <a:t>harus</a:t>
            </a:r>
            <a:r>
              <a:rPr lang="en-US" sz="1900" dirty="0"/>
              <a:t> </a:t>
            </a:r>
            <a:r>
              <a:rPr lang="en-US" sz="1900" dirty="0" err="1"/>
              <a:t>memenuhi</a:t>
            </a:r>
            <a:r>
              <a:rPr lang="en-US" sz="1900" dirty="0"/>
              <a:t> </a:t>
            </a:r>
            <a:r>
              <a:rPr lang="en-US" sz="1900" dirty="0" err="1"/>
              <a:t>syarat</a:t>
            </a:r>
            <a:r>
              <a:rPr lang="en-US" sz="1900" dirty="0"/>
              <a:t> halal dan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melanggar</a:t>
            </a:r>
            <a:r>
              <a:rPr lang="en-US" sz="1900" dirty="0"/>
              <a:t> </a:t>
            </a:r>
            <a:r>
              <a:rPr lang="en-US" sz="1900" dirty="0" err="1"/>
              <a:t>prinsip</a:t>
            </a:r>
            <a:r>
              <a:rPr lang="en-US" sz="1900" dirty="0"/>
              <a:t> Syariah.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AE7322-A727-D64E-936C-6C18B05CB90F}"/>
              </a:ext>
            </a:extLst>
          </p:cNvPr>
          <p:cNvGrpSpPr/>
          <p:nvPr/>
        </p:nvGrpSpPr>
        <p:grpSpPr>
          <a:xfrm>
            <a:off x="9915020" y="-4"/>
            <a:ext cx="2276979" cy="972460"/>
            <a:chOff x="9915020" y="-4"/>
            <a:chExt cx="2276979" cy="972460"/>
          </a:xfrm>
        </p:grpSpPr>
        <p:sp>
          <p:nvSpPr>
            <p:cNvPr id="13" name="Rectangle: Single Corner Rounded 4">
              <a:extLst>
                <a:ext uri="{FF2B5EF4-FFF2-40B4-BE49-F238E27FC236}">
                  <a16:creationId xmlns:a16="http://schemas.microsoft.com/office/drawing/2014/main" id="{3EA7B79F-6DF9-7D48-9F20-87D5BCAA9D31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A3E3903-78F3-CF4E-BA59-07CFD062D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96BB9BC-BD50-394B-AC59-DE522B199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" y="222311"/>
            <a:ext cx="1162133" cy="6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0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A4FC3-2A8E-034E-A8E0-29CCCB9DA579}"/>
              </a:ext>
            </a:extLst>
          </p:cNvPr>
          <p:cNvSpPr/>
          <p:nvPr/>
        </p:nvSpPr>
        <p:spPr>
          <a:xfrm>
            <a:off x="1970452" y="509913"/>
            <a:ext cx="6589383" cy="66329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/>
              <a:t>SASARAN PENERIMA PEMBIAYAAN (PKOP DAN PKPA)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BA226830-2CD5-8C4C-A6DC-C4ECD985F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D32AC0-775F-A145-9057-8C243EE11142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B610C043-07EE-374D-89E7-E9A28409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66" y="2449072"/>
            <a:ext cx="1782780" cy="178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8A3F4-7B3B-C447-BA7B-6A9D561D1FA7}"/>
              </a:ext>
            </a:extLst>
          </p:cNvPr>
          <p:cNvSpPr/>
          <p:nvPr/>
        </p:nvSpPr>
        <p:spPr>
          <a:xfrm>
            <a:off x="1717085" y="2156445"/>
            <a:ext cx="3160382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 err="1"/>
              <a:t>Koperasi</a:t>
            </a:r>
            <a:r>
              <a:rPr lang="en-US" sz="1400" b="1" dirty="0"/>
              <a:t> </a:t>
            </a:r>
            <a:r>
              <a:rPr lang="en-US" sz="1400" b="1" dirty="0" err="1"/>
              <a:t>Pegawai</a:t>
            </a:r>
            <a:r>
              <a:rPr lang="en-US" sz="1400" b="1" dirty="0"/>
              <a:t> </a:t>
            </a:r>
            <a:r>
              <a:rPr lang="en-US" sz="1400" b="1" dirty="0" err="1"/>
              <a:t>Republik</a:t>
            </a:r>
            <a:r>
              <a:rPr lang="en-US" sz="14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(KPRI)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75B6D-478F-C349-87E9-EF2859F1764F}"/>
              </a:ext>
            </a:extLst>
          </p:cNvPr>
          <p:cNvSpPr/>
          <p:nvPr/>
        </p:nvSpPr>
        <p:spPr>
          <a:xfrm>
            <a:off x="7053419" y="2163947"/>
            <a:ext cx="30478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/>
              <a:t>Koperasi</a:t>
            </a:r>
            <a:r>
              <a:rPr lang="en-US" sz="1400" b="1" dirty="0"/>
              <a:t> </a:t>
            </a:r>
            <a:r>
              <a:rPr lang="en-US" sz="1400" b="1" dirty="0" err="1"/>
              <a:t>Simpan</a:t>
            </a:r>
            <a:r>
              <a:rPr lang="en-US" sz="1400" b="1" dirty="0"/>
              <a:t> </a:t>
            </a:r>
            <a:r>
              <a:rPr lang="en-US" sz="1400" b="1" dirty="0" err="1"/>
              <a:t>Pinjam</a:t>
            </a:r>
            <a:r>
              <a:rPr lang="en-US" sz="1400" b="1" dirty="0"/>
              <a:t> </a:t>
            </a:r>
            <a:r>
              <a:rPr lang="en-US" sz="1400" b="1" dirty="0" err="1"/>
              <a:t>Pembiayaan</a:t>
            </a:r>
            <a:r>
              <a:rPr lang="en-US" sz="1400" b="1" dirty="0"/>
              <a:t> Syariah  </a:t>
            </a:r>
            <a:r>
              <a:rPr lang="en-US" sz="2200" b="1" dirty="0">
                <a:solidFill>
                  <a:srgbClr val="C00000"/>
                </a:solidFill>
              </a:rPr>
              <a:t>(KSPPS)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8550D-F367-6B42-B522-082A3AB510D9}"/>
              </a:ext>
            </a:extLst>
          </p:cNvPr>
          <p:cNvSpPr/>
          <p:nvPr/>
        </p:nvSpPr>
        <p:spPr>
          <a:xfrm>
            <a:off x="7305530" y="2992310"/>
            <a:ext cx="2057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/>
              <a:t>Baitul Maal wa Tamwil </a:t>
            </a:r>
            <a:r>
              <a:rPr lang="en-US" sz="2200" b="1">
                <a:solidFill>
                  <a:srgbClr val="C00000"/>
                </a:solidFill>
              </a:rPr>
              <a:t>(BMT)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249494-72B5-1941-8650-FD5A0864EAD3}"/>
              </a:ext>
            </a:extLst>
          </p:cNvPr>
          <p:cNvSpPr/>
          <p:nvPr/>
        </p:nvSpPr>
        <p:spPr>
          <a:xfrm>
            <a:off x="3000147" y="3936223"/>
            <a:ext cx="19058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/>
              <a:t>Koperasi Serba Usaha </a:t>
            </a:r>
            <a:r>
              <a:rPr lang="en-US" sz="2200" b="1">
                <a:solidFill>
                  <a:srgbClr val="C00000"/>
                </a:solidFill>
              </a:rPr>
              <a:t>(KSU)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51B924-60B6-8C4F-AFA1-C1E051E1A84A}"/>
              </a:ext>
            </a:extLst>
          </p:cNvPr>
          <p:cNvSpPr/>
          <p:nvPr/>
        </p:nvSpPr>
        <p:spPr>
          <a:xfrm>
            <a:off x="3265762" y="4893642"/>
            <a:ext cx="280622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 dirty="0" err="1"/>
              <a:t>Koperasi</a:t>
            </a:r>
            <a:r>
              <a:rPr lang="en-US" sz="1400" b="1" dirty="0"/>
              <a:t> </a:t>
            </a:r>
            <a:r>
              <a:rPr lang="en-US" sz="1400" b="1" dirty="0" err="1"/>
              <a:t>Karyawan</a:t>
            </a:r>
            <a:r>
              <a:rPr lang="en-US" sz="1400" b="1" dirty="0"/>
              <a:t>/</a:t>
            </a:r>
            <a:r>
              <a:rPr lang="en-US" sz="1400" b="1" dirty="0" err="1"/>
              <a:t>Pegawai</a:t>
            </a:r>
            <a:r>
              <a:rPr lang="en-US" sz="1400" b="1" dirty="0"/>
              <a:t> BUMN/BUMD/Perusahaan </a:t>
            </a:r>
            <a:r>
              <a:rPr lang="en-US" sz="2200" b="1" dirty="0">
                <a:solidFill>
                  <a:srgbClr val="C00000"/>
                </a:solidFill>
              </a:rPr>
              <a:t>SWASTA YANG BONAFIDE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66C4F-7BCE-B34F-B129-53A650344045}"/>
              </a:ext>
            </a:extLst>
          </p:cNvPr>
          <p:cNvSpPr/>
          <p:nvPr/>
        </p:nvSpPr>
        <p:spPr>
          <a:xfrm>
            <a:off x="4972009" y="1412119"/>
            <a:ext cx="216094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/>
              <a:t>Pusat Koperasi Syariah </a:t>
            </a:r>
            <a:r>
              <a:rPr lang="en-US" sz="2200" b="1">
                <a:solidFill>
                  <a:srgbClr val="C00000"/>
                </a:solidFill>
              </a:rPr>
              <a:t>(PUSKOPSYAH)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75A75-039B-1447-A9ED-28A371686A34}"/>
              </a:ext>
            </a:extLst>
          </p:cNvPr>
          <p:cNvSpPr/>
          <p:nvPr/>
        </p:nvSpPr>
        <p:spPr>
          <a:xfrm>
            <a:off x="7050418" y="3970738"/>
            <a:ext cx="316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/>
              <a:t>Koperasi Pondok Pesantren </a:t>
            </a:r>
            <a:r>
              <a:rPr lang="en-US" sz="2200" b="1">
                <a:solidFill>
                  <a:srgbClr val="C00000"/>
                </a:solidFill>
              </a:rPr>
              <a:t>(KOPONTREN)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CE9B57-0A99-614D-A073-0B16491E702A}"/>
              </a:ext>
            </a:extLst>
          </p:cNvPr>
          <p:cNvSpPr/>
          <p:nvPr/>
        </p:nvSpPr>
        <p:spPr>
          <a:xfrm>
            <a:off x="6052482" y="4914651"/>
            <a:ext cx="2806228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/>
              <a:t>Koperasi</a:t>
            </a:r>
            <a:r>
              <a:rPr lang="en-US" sz="1400" b="1" dirty="0"/>
              <a:t> </a:t>
            </a:r>
            <a:r>
              <a:rPr lang="en-US" sz="1400" b="1" dirty="0" err="1"/>
              <a:t>lainnya</a:t>
            </a:r>
            <a:r>
              <a:rPr lang="en-US" sz="1400" b="1" dirty="0"/>
              <a:t> yang </a:t>
            </a:r>
            <a:r>
              <a:rPr lang="en-US" sz="1400" b="1" dirty="0" err="1"/>
              <a:t>penyaluran</a:t>
            </a:r>
            <a:r>
              <a:rPr lang="en-US" sz="1400" b="1" dirty="0"/>
              <a:t> </a:t>
            </a:r>
            <a:r>
              <a:rPr lang="en-US" sz="1400" b="1" dirty="0" err="1"/>
              <a:t>pembiayaannya</a:t>
            </a:r>
            <a:r>
              <a:rPr lang="en-US" sz="1400" b="1" dirty="0"/>
              <a:t> </a:t>
            </a:r>
            <a:r>
              <a:rPr lang="en-US" sz="1400" b="1" dirty="0" err="1"/>
              <a:t>menggunakan</a:t>
            </a:r>
            <a:r>
              <a:rPr lang="en-US" sz="1400" b="1" dirty="0"/>
              <a:t> </a:t>
            </a:r>
            <a:r>
              <a:rPr lang="en-US" sz="2200" b="1" dirty="0">
                <a:solidFill>
                  <a:srgbClr val="C00000"/>
                </a:solidFill>
              </a:rPr>
              <a:t>AKAD SYARIAH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92D91A-0F3F-4A43-AE2F-C843A9D383F6}"/>
              </a:ext>
            </a:extLst>
          </p:cNvPr>
          <p:cNvSpPr/>
          <p:nvPr/>
        </p:nvSpPr>
        <p:spPr>
          <a:xfrm>
            <a:off x="1690073" y="2980305"/>
            <a:ext cx="290227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400" b="1"/>
              <a:t>Pusat Koperasi Unit Desa Jawa Timur </a:t>
            </a:r>
          </a:p>
          <a:p>
            <a:pPr algn="r">
              <a:defRPr/>
            </a:pPr>
            <a:r>
              <a:rPr lang="en-US" sz="2200" b="1">
                <a:solidFill>
                  <a:srgbClr val="C00000"/>
                </a:solidFill>
              </a:rPr>
              <a:t>(PUSKUD JATIM)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2CC362B-D9CC-AA4E-97A9-F34A2DD29EB9}"/>
              </a:ext>
            </a:extLst>
          </p:cNvPr>
          <p:cNvSpPr/>
          <p:nvPr/>
        </p:nvSpPr>
        <p:spPr>
          <a:xfrm rot="16200000">
            <a:off x="5833385" y="4282875"/>
            <a:ext cx="322642" cy="3526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16AE8627-B757-0D41-9C8E-CDE11D359FF2}"/>
              </a:ext>
            </a:extLst>
          </p:cNvPr>
          <p:cNvSpPr/>
          <p:nvPr/>
        </p:nvSpPr>
        <p:spPr>
          <a:xfrm rot="5400000">
            <a:off x="5832635" y="2053649"/>
            <a:ext cx="324142" cy="3526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A67455F1-F81E-0248-89DE-96CA57796608}"/>
              </a:ext>
            </a:extLst>
          </p:cNvPr>
          <p:cNvSpPr/>
          <p:nvPr/>
        </p:nvSpPr>
        <p:spPr>
          <a:xfrm rot="10800000">
            <a:off x="6934867" y="3130370"/>
            <a:ext cx="324142" cy="35265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78121094-9866-464C-A5B7-D30C5FCF319E}"/>
              </a:ext>
            </a:extLst>
          </p:cNvPr>
          <p:cNvSpPr/>
          <p:nvPr/>
        </p:nvSpPr>
        <p:spPr>
          <a:xfrm>
            <a:off x="4704892" y="3164885"/>
            <a:ext cx="324142" cy="35265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D2ECF320-62B7-AA46-96B5-D76618C1073D}"/>
              </a:ext>
            </a:extLst>
          </p:cNvPr>
          <p:cNvSpPr/>
          <p:nvPr/>
        </p:nvSpPr>
        <p:spPr>
          <a:xfrm rot="8238865">
            <a:off x="6696263" y="2333522"/>
            <a:ext cx="322642" cy="35265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8339D54C-8664-314B-824A-13E4DECD2441}"/>
              </a:ext>
            </a:extLst>
          </p:cNvPr>
          <p:cNvSpPr/>
          <p:nvPr/>
        </p:nvSpPr>
        <p:spPr>
          <a:xfrm rot="13284655">
            <a:off x="6690260" y="4042769"/>
            <a:ext cx="324142" cy="35415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20CE72E5-4313-AB4F-9D0F-72AF0ACA781E}"/>
              </a:ext>
            </a:extLst>
          </p:cNvPr>
          <p:cNvSpPr/>
          <p:nvPr/>
        </p:nvSpPr>
        <p:spPr>
          <a:xfrm rot="18776851">
            <a:off x="5031284" y="4000001"/>
            <a:ext cx="322642" cy="35415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040CC640-816E-8449-8E44-D9AE800D2394}"/>
              </a:ext>
            </a:extLst>
          </p:cNvPr>
          <p:cNvSpPr/>
          <p:nvPr/>
        </p:nvSpPr>
        <p:spPr>
          <a:xfrm rot="3127413">
            <a:off x="4964505" y="2333522"/>
            <a:ext cx="324142" cy="354155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/>
          </a:p>
        </p:txBody>
      </p:sp>
      <p:pic>
        <p:nvPicPr>
          <p:cNvPr id="21526" name="Picture 6">
            <a:extLst>
              <a:ext uri="{FF2B5EF4-FFF2-40B4-BE49-F238E27FC236}">
                <a16:creationId xmlns:a16="http://schemas.microsoft.com/office/drawing/2014/main" id="{9A345643-184E-B34E-B9CE-B14D01FD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78" y="424666"/>
            <a:ext cx="1923889" cy="74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39CFAA6-FEFA-7B47-9E54-32D95648D3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" y="222311"/>
            <a:ext cx="1162133" cy="61237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1D5239-46E5-684D-BE2E-A6F941FBEBF7}"/>
              </a:ext>
            </a:extLst>
          </p:cNvPr>
          <p:cNvSpPr/>
          <p:nvPr/>
        </p:nvSpPr>
        <p:spPr>
          <a:xfrm>
            <a:off x="1502491" y="468206"/>
            <a:ext cx="2819733" cy="63777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200" b="1" dirty="0"/>
              <a:t>SKEMA PEMBIAYAAN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5AAD2619-C03E-6A43-93DA-4319662004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0193B5C-FACC-274E-8D58-F30AF6FD88C2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7A87454F-F190-8F47-8199-89941577F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68" y="3164886"/>
            <a:ext cx="1376101" cy="137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0">
            <a:extLst>
              <a:ext uri="{FF2B5EF4-FFF2-40B4-BE49-F238E27FC236}">
                <a16:creationId xmlns:a16="http://schemas.microsoft.com/office/drawing/2014/main" id="{AB6725E5-D114-B141-AA3F-513907DA6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410" y="3304446"/>
            <a:ext cx="1071469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3">
            <a:extLst>
              <a:ext uri="{FF2B5EF4-FFF2-40B4-BE49-F238E27FC236}">
                <a16:creationId xmlns:a16="http://schemas.microsoft.com/office/drawing/2014/main" id="{E07C22B3-F6F0-FF4C-B616-79A159E69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012" y="1467643"/>
            <a:ext cx="1071469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05F8B16-52E2-1D44-A062-F8099E89D536}"/>
              </a:ext>
            </a:extLst>
          </p:cNvPr>
          <p:cNvCxnSpPr>
            <a:cxnSpLocks/>
            <a:stCxn id="20484" idx="0"/>
            <a:endCxn id="20486" idx="1"/>
          </p:cNvCxnSpPr>
          <p:nvPr/>
        </p:nvCxnSpPr>
        <p:spPr>
          <a:xfrm rot="5400000" flipH="1" flipV="1">
            <a:off x="2519186" y="1848060"/>
            <a:ext cx="1161508" cy="147214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19AA17-0F04-8C4A-B446-6E027D3C77A0}"/>
              </a:ext>
            </a:extLst>
          </p:cNvPr>
          <p:cNvCxnSpPr>
            <a:stCxn id="20484" idx="3"/>
            <a:endCxn id="20485" idx="1"/>
          </p:cNvCxnSpPr>
          <p:nvPr/>
        </p:nvCxnSpPr>
        <p:spPr>
          <a:xfrm flipV="1">
            <a:off x="3052669" y="3840181"/>
            <a:ext cx="5121741" cy="12005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45">
            <a:extLst>
              <a:ext uri="{FF2B5EF4-FFF2-40B4-BE49-F238E27FC236}">
                <a16:creationId xmlns:a16="http://schemas.microsoft.com/office/drawing/2014/main" id="{2D8E4F2F-0431-9F49-9166-FE61E10C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45" y="1467643"/>
            <a:ext cx="1611705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7">
            <a:extLst>
              <a:ext uri="{FF2B5EF4-FFF2-40B4-BE49-F238E27FC236}">
                <a16:creationId xmlns:a16="http://schemas.microsoft.com/office/drawing/2014/main" id="{DBF5026D-268B-3043-B722-8E3BA5682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29" y="4706059"/>
            <a:ext cx="1205027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0D325BB9-E1EF-0C42-BA5B-701D6A8FC028}"/>
              </a:ext>
            </a:extLst>
          </p:cNvPr>
          <p:cNvCxnSpPr>
            <a:cxnSpLocks/>
            <a:stCxn id="20484" idx="2"/>
            <a:endCxn id="20490" idx="2"/>
          </p:cNvCxnSpPr>
          <p:nvPr/>
        </p:nvCxnSpPr>
        <p:spPr>
          <a:xfrm rot="16200000" flipH="1">
            <a:off x="2312095" y="4592760"/>
            <a:ext cx="700807" cy="597261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2">
            <a:extLst>
              <a:ext uri="{FF2B5EF4-FFF2-40B4-BE49-F238E27FC236}">
                <a16:creationId xmlns:a16="http://schemas.microsoft.com/office/drawing/2014/main" id="{3CCDDD91-A1DB-C641-83BE-F8439D8B4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406" y="2070907"/>
            <a:ext cx="1358095" cy="3976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963"/>
              </a:spcAft>
              <a:defRPr/>
            </a:pPr>
            <a:r>
              <a:rPr lang="en-ID" altLang="en-US" sz="1300" b="1" i="1">
                <a:latin typeface="+mn-lt"/>
              </a:rPr>
              <a:t>Executing</a:t>
            </a:r>
            <a:r>
              <a:rPr lang="en-ID" altLang="en-US" sz="1300">
                <a:latin typeface="+mn-lt"/>
              </a:rPr>
              <a:t> (akad)</a:t>
            </a:r>
            <a:endParaRPr lang="en-US" altLang="en-US" sz="3300">
              <a:latin typeface="+mn-lt"/>
            </a:endParaRPr>
          </a:p>
        </p:txBody>
      </p:sp>
      <p:sp>
        <p:nvSpPr>
          <p:cNvPr id="77" name="Text Box 2">
            <a:extLst>
              <a:ext uri="{FF2B5EF4-FFF2-40B4-BE49-F238E27FC236}">
                <a16:creationId xmlns:a16="http://schemas.microsoft.com/office/drawing/2014/main" id="{39486AFE-EBAE-CD47-BB50-E2C404624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1" y="3498031"/>
            <a:ext cx="1652222" cy="498218"/>
          </a:xfrm>
          <a:prstGeom prst="rect">
            <a:avLst/>
          </a:prstGeom>
          <a:noFill/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 b="1" i="1">
                <a:latin typeface="+mn-lt"/>
              </a:rPr>
              <a:t>Channeling</a:t>
            </a:r>
            <a:r>
              <a:rPr lang="en-ID" altLang="en-US" sz="1300">
                <a:latin typeface="+mn-lt"/>
              </a:rPr>
              <a:t> (PKS)</a:t>
            </a:r>
            <a:endParaRPr lang="en-US" altLang="en-US" sz="3800">
              <a:latin typeface="+mn-lt"/>
            </a:endParaRPr>
          </a:p>
        </p:txBody>
      </p:sp>
      <p:sp>
        <p:nvSpPr>
          <p:cNvPr id="78" name="Text Box 2">
            <a:extLst>
              <a:ext uri="{FF2B5EF4-FFF2-40B4-BE49-F238E27FC236}">
                <a16:creationId xmlns:a16="http://schemas.microsoft.com/office/drawing/2014/main" id="{47D87373-A17F-424A-8CF0-AF976E4A2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112" y="4910148"/>
            <a:ext cx="1323579" cy="342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963"/>
              </a:spcAft>
              <a:defRPr/>
            </a:pPr>
            <a:r>
              <a:rPr lang="en-ID" altLang="en-US" sz="1300" b="1" i="1" dirty="0" err="1">
                <a:latin typeface="+mn-lt"/>
              </a:rPr>
              <a:t>Rekomendasi</a:t>
            </a:r>
            <a:endParaRPr lang="en-US" altLang="en-US" sz="3800" b="1" i="1" dirty="0">
              <a:latin typeface="+mn-lt"/>
            </a:endParaRPr>
          </a:p>
        </p:txBody>
      </p:sp>
      <p:sp>
        <p:nvSpPr>
          <p:cNvPr id="79" name="Text Box 2">
            <a:extLst>
              <a:ext uri="{FF2B5EF4-FFF2-40B4-BE49-F238E27FC236}">
                <a16:creationId xmlns:a16="http://schemas.microsoft.com/office/drawing/2014/main" id="{F5248DED-5729-EA4F-BB9E-5601A593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910" y="1298069"/>
            <a:ext cx="1502157" cy="3961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/>
          <a:p>
            <a:pPr>
              <a:spcAft>
                <a:spcPts val="957"/>
              </a:spcAft>
              <a:defRPr/>
            </a:pPr>
            <a:r>
              <a:rPr lang="en-ID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PKPA </a:t>
            </a:r>
            <a:r>
              <a:rPr lang="en-ID" altLang="en-US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Executing</a:t>
            </a:r>
            <a:endParaRPr lang="en-US" altLang="en-US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 Box 2">
            <a:extLst>
              <a:ext uri="{FF2B5EF4-FFF2-40B4-BE49-F238E27FC236}">
                <a16:creationId xmlns:a16="http://schemas.microsoft.com/office/drawing/2014/main" id="{C7488C16-167B-7249-B881-7BF5B0B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635" y="3185895"/>
            <a:ext cx="1541175" cy="3976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/>
          <a:p>
            <a:pPr>
              <a:spcAft>
                <a:spcPts val="957"/>
              </a:spcAft>
              <a:defRPr/>
            </a:pPr>
            <a:r>
              <a:rPr lang="en-ID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PKPA </a:t>
            </a:r>
            <a:r>
              <a:rPr lang="en-ID" altLang="en-US" sz="2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Channeling</a:t>
            </a:r>
            <a:endParaRPr lang="en-US" altLang="en-US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7" name="Picture 81">
            <a:extLst>
              <a:ext uri="{FF2B5EF4-FFF2-40B4-BE49-F238E27FC236}">
                <a16:creationId xmlns:a16="http://schemas.microsoft.com/office/drawing/2014/main" id="{FC3DEB83-C09A-B44C-8512-69BA0A17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5F0"/>
              </a:clrFrom>
              <a:clrTo>
                <a:srgbClr val="F6F5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61" y="4706059"/>
            <a:ext cx="1611705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AE4140-B00A-AB4E-B1E0-033CE6E7F7C2}"/>
              </a:ext>
            </a:extLst>
          </p:cNvPr>
          <p:cNvCxnSpPr>
            <a:cxnSpLocks/>
            <a:stCxn id="20490" idx="0"/>
            <a:endCxn id="20497" idx="1"/>
          </p:cNvCxnSpPr>
          <p:nvPr/>
        </p:nvCxnSpPr>
        <p:spPr>
          <a:xfrm flipV="1">
            <a:off x="4166156" y="5241794"/>
            <a:ext cx="466705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2">
            <a:extLst>
              <a:ext uri="{FF2B5EF4-FFF2-40B4-BE49-F238E27FC236}">
                <a16:creationId xmlns:a16="http://schemas.microsoft.com/office/drawing/2014/main" id="{3BE996E8-014B-2C4E-8D96-03E3AFC90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73" y="2482086"/>
            <a:ext cx="16117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Koperasi Karyawan</a:t>
            </a:r>
            <a:endParaRPr lang="en-US" altLang="en-US" sz="3300">
              <a:latin typeface="+mn-lt"/>
            </a:endParaRPr>
          </a:p>
        </p:txBody>
      </p: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EACC309D-8E17-7A4B-8D25-2EB4DB9E8D5F}"/>
              </a:ext>
            </a:extLst>
          </p:cNvPr>
          <p:cNvCxnSpPr>
            <a:cxnSpLocks/>
            <a:stCxn id="20485" idx="2"/>
          </p:cNvCxnSpPr>
          <p:nvPr/>
        </p:nvCxnSpPr>
        <p:spPr>
          <a:xfrm rot="5400000">
            <a:off x="7044415" y="3576065"/>
            <a:ext cx="865879" cy="2465578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 Box 2">
            <a:extLst>
              <a:ext uri="{FF2B5EF4-FFF2-40B4-BE49-F238E27FC236}">
                <a16:creationId xmlns:a16="http://schemas.microsoft.com/office/drawing/2014/main" id="{48AF725D-F966-5B48-9F75-A5C8F1E15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767" y="4351904"/>
            <a:ext cx="1611705" cy="3376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Koperasi Karyawan</a:t>
            </a:r>
            <a:endParaRPr lang="en-US" altLang="en-US" sz="3300">
              <a:latin typeface="+mn-lt"/>
            </a:endParaRP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EE8AF050-2E01-7445-AD83-F8D08DEE31E0}"/>
              </a:ext>
            </a:extLst>
          </p:cNvPr>
          <p:cNvCxnSpPr>
            <a:cxnSpLocks/>
            <a:stCxn id="20486" idx="3"/>
            <a:endCxn id="20507" idx="2"/>
          </p:cNvCxnSpPr>
          <p:nvPr/>
        </p:nvCxnSpPr>
        <p:spPr>
          <a:xfrm>
            <a:off x="4907481" y="2003378"/>
            <a:ext cx="694804" cy="45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2">
            <a:extLst>
              <a:ext uri="{FF2B5EF4-FFF2-40B4-BE49-F238E27FC236}">
                <a16:creationId xmlns:a16="http://schemas.microsoft.com/office/drawing/2014/main" id="{D50D3CE4-E919-AB4C-ADAA-2876D7D31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896" y="5759520"/>
            <a:ext cx="1610204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Anggota Koperasi</a:t>
            </a:r>
            <a:endParaRPr lang="en-US" altLang="en-US" sz="3300">
              <a:latin typeface="+mn-lt"/>
            </a:endParaRPr>
          </a:p>
        </p:txBody>
      </p:sp>
      <p:sp>
        <p:nvSpPr>
          <p:cNvPr id="110" name="Text Box 2">
            <a:extLst>
              <a:ext uri="{FF2B5EF4-FFF2-40B4-BE49-F238E27FC236}">
                <a16:creationId xmlns:a16="http://schemas.microsoft.com/office/drawing/2014/main" id="{3F56A5B7-53F2-F843-921B-5F391EAD9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1529" y="5759520"/>
            <a:ext cx="16117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Akad</a:t>
            </a:r>
            <a:endParaRPr lang="en-US" altLang="en-US" sz="3300">
              <a:latin typeface="+mn-lt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5E642A57-5791-A044-9DD9-37F9CF84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707" y="2524105"/>
            <a:ext cx="16117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Anggota Koperasi</a:t>
            </a:r>
            <a:endParaRPr lang="en-US" altLang="en-US" sz="3300">
              <a:latin typeface="+mn-lt"/>
            </a:endParaRPr>
          </a:p>
        </p:txBody>
      </p:sp>
      <p:sp>
        <p:nvSpPr>
          <p:cNvPr id="112" name="Text Box 2">
            <a:extLst>
              <a:ext uri="{FF2B5EF4-FFF2-40B4-BE49-F238E27FC236}">
                <a16:creationId xmlns:a16="http://schemas.microsoft.com/office/drawing/2014/main" id="{3F1B316B-B7DD-804F-A790-02E50D819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678" y="2524105"/>
            <a:ext cx="1610205" cy="33614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109381" tIns="54690" rIns="109381" bIns="54690"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2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963"/>
              </a:spcAft>
              <a:defRPr/>
            </a:pPr>
            <a:r>
              <a:rPr lang="en-ID" altLang="en-US" sz="1300">
                <a:latin typeface="+mn-lt"/>
              </a:rPr>
              <a:t>Akad</a:t>
            </a:r>
            <a:endParaRPr lang="en-US" altLang="en-US" sz="3300">
              <a:latin typeface="+mn-lt"/>
            </a:endParaRPr>
          </a:p>
        </p:txBody>
      </p:sp>
      <p:pic>
        <p:nvPicPr>
          <p:cNvPr id="20507" name="Picture 118">
            <a:extLst>
              <a:ext uri="{FF2B5EF4-FFF2-40B4-BE49-F238E27FC236}">
                <a16:creationId xmlns:a16="http://schemas.microsoft.com/office/drawing/2014/main" id="{A2D4CB46-50DE-9B40-A435-2AF3B42F3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4" y="1472145"/>
            <a:ext cx="1205027" cy="107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0EE89E86-5719-A54F-829A-3C2E38E390BB}"/>
              </a:ext>
            </a:extLst>
          </p:cNvPr>
          <p:cNvCxnSpPr>
            <a:cxnSpLocks/>
            <a:stCxn id="20507" idx="0"/>
            <a:endCxn id="20489" idx="1"/>
          </p:cNvCxnSpPr>
          <p:nvPr/>
        </p:nvCxnSpPr>
        <p:spPr>
          <a:xfrm flipV="1">
            <a:off x="6807311" y="2003378"/>
            <a:ext cx="762333" cy="4501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829FF3-933C-B544-8DA8-06D288DC82AB}"/>
              </a:ext>
            </a:extLst>
          </p:cNvPr>
          <p:cNvSpPr txBox="1"/>
          <p:nvPr/>
        </p:nvSpPr>
        <p:spPr>
          <a:xfrm>
            <a:off x="2985140" y="3886701"/>
            <a:ext cx="484111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en-US" sz="1200"/>
              <a:t>Akad pembiayaan dilakukan antara Kopkar (sebagai wakil Bank) dengan anggota Kopkar (Nasabah) berdasarkan kuasa yang tercantum dalam Perjanjian Kerja Sama antara Bank dan Kopkar.</a:t>
            </a:r>
            <a:endParaRPr lang="en-US" altLang="en-US" sz="1200"/>
          </a:p>
          <a:p>
            <a:pPr>
              <a:defRPr/>
            </a:pPr>
            <a:endParaRPr lang="en-US" sz="1200"/>
          </a:p>
        </p:txBody>
      </p:sp>
      <p:pic>
        <p:nvPicPr>
          <p:cNvPr id="20510" name="Picture 6">
            <a:extLst>
              <a:ext uri="{FF2B5EF4-FFF2-40B4-BE49-F238E27FC236}">
                <a16:creationId xmlns:a16="http://schemas.microsoft.com/office/drawing/2014/main" id="{198A6F30-0879-4144-876B-1A768AC92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087" y="222311"/>
            <a:ext cx="2274831" cy="8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CBC135B-81F3-C741-9B8B-76971A7A69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8" y="222311"/>
            <a:ext cx="1162133" cy="61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/>
      <p:bldP spid="78" grpId="0" animBg="1"/>
      <p:bldP spid="79" grpId="0" animBg="1"/>
      <p:bldP spid="80" grpId="0" animBg="1"/>
      <p:bldP spid="91" grpId="0" animBg="1"/>
      <p:bldP spid="98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62515D2-05C4-4ACC-9CDB-868CEC0815FB}"/>
              </a:ext>
            </a:extLst>
          </p:cNvPr>
          <p:cNvGrpSpPr/>
          <p:nvPr/>
        </p:nvGrpSpPr>
        <p:grpSpPr>
          <a:xfrm>
            <a:off x="9915020" y="-4"/>
            <a:ext cx="2276979" cy="972460"/>
            <a:chOff x="9915020" y="-4"/>
            <a:chExt cx="2276979" cy="972460"/>
          </a:xfrm>
        </p:grpSpPr>
        <p:sp>
          <p:nvSpPr>
            <p:cNvPr id="5" name="Rectangle: Single Corner Rounded 4">
              <a:extLst>
                <a:ext uri="{FF2B5EF4-FFF2-40B4-BE49-F238E27FC236}">
                  <a16:creationId xmlns:a16="http://schemas.microsoft.com/office/drawing/2014/main" id="{4BEF4DFB-6CCA-4895-9016-5D6CF41C3E12}"/>
                </a:ext>
              </a:extLst>
            </p:cNvPr>
            <p:cNvSpPr/>
            <p:nvPr/>
          </p:nvSpPr>
          <p:spPr>
            <a:xfrm rot="10800000">
              <a:off x="9915020" y="-4"/>
              <a:ext cx="2276979" cy="972460"/>
            </a:xfrm>
            <a:prstGeom prst="round1Rect">
              <a:avLst>
                <a:gd name="adj" fmla="val 37562"/>
              </a:avLst>
            </a:pr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48489C-8164-4339-BDA3-8BA8695F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59" y="149302"/>
              <a:ext cx="1562100" cy="6738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E60FD9-4020-4451-8058-1A937DF54940}"/>
              </a:ext>
            </a:extLst>
          </p:cNvPr>
          <p:cNvGrpSpPr/>
          <p:nvPr/>
        </p:nvGrpSpPr>
        <p:grpSpPr>
          <a:xfrm>
            <a:off x="366538" y="5976352"/>
            <a:ext cx="2358907" cy="677643"/>
            <a:chOff x="366538" y="5963193"/>
            <a:chExt cx="2899176" cy="8328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E9F5DFF-69E2-4629-9F58-5F9750512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011" y="6009396"/>
              <a:ext cx="1184703" cy="7866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577092B-B5C1-4AD7-9305-647887750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38" y="5963193"/>
              <a:ext cx="1055864" cy="7496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D296E01-0399-46E8-9F08-BF3CFAB9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499" y="6173645"/>
              <a:ext cx="386415" cy="44791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B2EF2F1-3A85-4CEE-8565-72FFFBEC74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7" y="271687"/>
            <a:ext cx="1162133" cy="612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1D93BD-29E0-B44A-AE64-F58F5C82E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017" y="-165968"/>
            <a:ext cx="11188700" cy="61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9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14483</TotalTime>
  <Words>612</Words>
  <Application>Microsoft Office PowerPoint</Application>
  <PresentationFormat>Widescreen</PresentationFormat>
  <Paragraphs>110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Arial Unicode MS</vt:lpstr>
      <vt:lpstr>Calibri</vt:lpstr>
      <vt:lpstr>Calibri Light</vt:lpstr>
      <vt:lpstr>Symbol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PRINSIP SYARIAH YANG HARUS DI PERHATIKAN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10.1</dc:creator>
  <cp:lastModifiedBy>Bank Jatim</cp:lastModifiedBy>
  <cp:revision>283</cp:revision>
  <dcterms:created xsi:type="dcterms:W3CDTF">2021-01-08T01:46:32Z</dcterms:created>
  <dcterms:modified xsi:type="dcterms:W3CDTF">2023-08-09T05:55:00Z</dcterms:modified>
</cp:coreProperties>
</file>